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88" r:id="rId3"/>
    <p:sldId id="289" r:id="rId4"/>
    <p:sldId id="294" r:id="rId5"/>
    <p:sldId id="290" r:id="rId6"/>
    <p:sldId id="291" r:id="rId7"/>
    <p:sldId id="292" r:id="rId8"/>
    <p:sldId id="293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0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5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7853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8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2827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52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70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06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500" spc="-90">
                <a:solidFill>
                  <a:srgbClr val="314864"/>
                </a:solidFill>
              </a:rP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3pPr marL="1071524" indent="-357175">
              <a:buClr>
                <a:schemeClr val="bg2">
                  <a:lumMod val="50000"/>
                </a:schemeClr>
              </a:buClr>
              <a:buFont typeface="Arial"/>
              <a:buChar char="•"/>
              <a:defRPr/>
            </a:lvl3pPr>
            <a:lvl4pPr marL="1428699" indent="-357175">
              <a:buClr>
                <a:schemeClr val="tx2">
                  <a:lumMod val="40000"/>
                  <a:lumOff val="60000"/>
                </a:schemeClr>
              </a:buClr>
              <a:buFont typeface="Arial"/>
              <a:buChar char="•"/>
              <a:defRPr/>
            </a:lvl4pPr>
            <a:lvl5pPr marL="1785874" indent="-357175">
              <a:buClr>
                <a:schemeClr val="tx2">
                  <a:lumMod val="50000"/>
                </a:schemeClr>
              </a:buClr>
              <a:buFont typeface="Arial"/>
              <a:buChar char="•"/>
              <a:defRPr/>
            </a:lvl5pPr>
          </a:lstStyle>
          <a:p>
            <a:pPr lvl="0">
              <a:defRPr sz="1800"/>
            </a:pPr>
            <a:r>
              <a:rPr sz="2700" dirty="0"/>
              <a:t>Body Level One</a:t>
            </a:r>
          </a:p>
          <a:p>
            <a:pPr lvl="1">
              <a:defRPr sz="1800"/>
            </a:pPr>
            <a:r>
              <a:rPr sz="2700" dirty="0"/>
              <a:t>Body Level Two</a:t>
            </a:r>
          </a:p>
          <a:p>
            <a:pPr lvl="2">
              <a:defRPr sz="1800"/>
            </a:pPr>
            <a:r>
              <a:rPr sz="2700" dirty="0"/>
              <a:t>Body Level Three</a:t>
            </a:r>
          </a:p>
          <a:p>
            <a:pPr lvl="3">
              <a:defRPr sz="1800"/>
            </a:pPr>
            <a:r>
              <a:rPr sz="2700" dirty="0"/>
              <a:t>Body Level Four</a:t>
            </a:r>
          </a:p>
          <a:p>
            <a:pPr lvl="4">
              <a:defRPr sz="1800"/>
            </a:pPr>
            <a:r>
              <a:rPr sz="2700"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0802456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3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4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4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5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0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7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0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7698-1B07-44C8-86E7-4BE845CBC4F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FF35BF-68EE-4E80-8118-99B70C25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5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SEVEN PRINCIPALS OF SELF DEFENSE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Colonel Jeff Cooper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651" y="1670749"/>
            <a:ext cx="2942544" cy="389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6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ALERTNESS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46330" cy="3880773"/>
          </a:xfrm>
        </p:spPr>
        <p:txBody>
          <a:bodyPr/>
          <a:lstStyle/>
          <a:p>
            <a:r>
              <a:rPr lang="en-US" dirty="0"/>
              <a:t>Be aware of your surroundings. Put away distractions.</a:t>
            </a:r>
          </a:p>
          <a:p>
            <a:r>
              <a:rPr lang="en-US" dirty="0"/>
              <a:t>Alertness is to some extent, an inherent personality trait, but it can be learned and improved (Ride along – Running Narrative).</a:t>
            </a:r>
          </a:p>
          <a:p>
            <a:r>
              <a:rPr lang="en-US" dirty="0"/>
              <a:t>Know what is behind you and what is out of place.</a:t>
            </a:r>
          </a:p>
          <a:p>
            <a:r>
              <a:rPr lang="en-US" dirty="0"/>
              <a:t>Once we accept that evil exists, we automatically sharpen our senses.</a:t>
            </a:r>
          </a:p>
          <a:p>
            <a:r>
              <a:rPr lang="en-US" dirty="0"/>
              <a:t>Make eye contact.</a:t>
            </a:r>
          </a:p>
          <a:p>
            <a:r>
              <a:rPr lang="en-US" dirty="0"/>
              <a:t>Always be ready to take appropriate action.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b="1" dirty="0"/>
              <a:t>“A commander may be forgiven for being defeated, but never for being caught by surprise”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736" y="187779"/>
            <a:ext cx="3075214" cy="192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difficult to change in an instant to take decisive action to meet with a violent emergency.</a:t>
            </a:r>
          </a:p>
          <a:p>
            <a:r>
              <a:rPr lang="en-US" dirty="0"/>
              <a:t>There is no time to ponder. The best course of action is to counter attack.</a:t>
            </a:r>
          </a:p>
          <a:p>
            <a:r>
              <a:rPr lang="en-US" dirty="0"/>
              <a:t>Contrary to civilized behavior but this principal can be cultivated with “What if” scenarios.</a:t>
            </a:r>
          </a:p>
          <a:p>
            <a:pPr lvl="1"/>
            <a:r>
              <a:rPr lang="en-US" dirty="0"/>
              <a:t>Assists in recognizing threats and reacting quicker.</a:t>
            </a:r>
          </a:p>
        </p:txBody>
      </p:sp>
    </p:spTree>
    <p:extLst>
      <p:ext uri="{BB962C8B-B14F-4D97-AF65-F5344CB8AC3E}">
        <p14:creationId xmlns:p14="http://schemas.microsoft.com/office/powerpoint/2010/main" val="405191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First principal of offensive combat.</a:t>
            </a:r>
          </a:p>
          <a:p>
            <a:r>
              <a:rPr lang="en-US" sz="2400" dirty="0"/>
              <a:t>Most criminals expect their victims to cooperate.</a:t>
            </a:r>
          </a:p>
          <a:p>
            <a:r>
              <a:rPr lang="en-US" sz="2400" dirty="0"/>
              <a:t>They are looking for an easy target, expecting you to freeze, fall apart, and not know what to do.</a:t>
            </a:r>
          </a:p>
          <a:p>
            <a:r>
              <a:rPr lang="en-US" sz="2400" dirty="0"/>
              <a:t>Do what the assailant least expects us to do….</a:t>
            </a:r>
          </a:p>
          <a:p>
            <a:pPr lvl="1"/>
            <a:r>
              <a:rPr lang="en-US" sz="2400" dirty="0"/>
              <a:t>A fast violent aggressive counterattack that will completely throw them off.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697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AGGRESSIVENESS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662" y="1514478"/>
            <a:ext cx="8596668" cy="5028935"/>
          </a:xfrm>
        </p:spPr>
        <p:txBody>
          <a:bodyPr/>
          <a:lstStyle/>
          <a:p>
            <a:r>
              <a:rPr lang="en-US" dirty="0"/>
              <a:t>In defense we don’t initiate violence but our response to the attack should be overwhelming violence.</a:t>
            </a:r>
          </a:p>
          <a:p>
            <a:r>
              <a:rPr lang="en-US" dirty="0"/>
              <a:t>Aggressiveness provides an edge and the surprise factor since the assailant does not expect aggressiveness in victims. </a:t>
            </a:r>
          </a:p>
          <a:p>
            <a:r>
              <a:rPr lang="en-US" dirty="0"/>
              <a:t>Get angry, mean!  Nobody may be around to help you.</a:t>
            </a:r>
          </a:p>
          <a:p>
            <a:r>
              <a:rPr lang="en-US" dirty="0"/>
              <a:t>Have a survivors/winning attitude.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99782" y="4927601"/>
            <a:ext cx="1735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Rhonda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Rousey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1026" name="Picture 2" descr="Image result for Ronda Rousey">
            <a:extLst>
              <a:ext uri="{FF2B5EF4-FFF2-40B4-BE49-F238E27FC236}">
                <a16:creationId xmlns:a16="http://schemas.microsoft.com/office/drawing/2014/main" id="{9F2A57F9-4706-48FE-9CEF-EAA74548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735" y="3650172"/>
            <a:ext cx="188595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01975A-E34C-4984-9916-73D18DF24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501" y="3650171"/>
            <a:ext cx="1758633" cy="276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3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Speed is the essence of any form of combat.</a:t>
            </a:r>
          </a:p>
          <a:p>
            <a:r>
              <a:rPr lang="en-US" sz="2400" dirty="0"/>
              <a:t>The moment we recognize imminent danger we must move as fast as possible.</a:t>
            </a:r>
          </a:p>
          <a:p>
            <a:r>
              <a:rPr lang="en-US" sz="2400" dirty="0"/>
              <a:t>Practice, practice, practice!</a:t>
            </a:r>
          </a:p>
          <a:p>
            <a:r>
              <a:rPr lang="en-US" sz="2400" dirty="0"/>
              <a:t>Skills become second nature.</a:t>
            </a:r>
          </a:p>
        </p:txBody>
      </p:sp>
    </p:spTree>
    <p:extLst>
      <p:ext uri="{BB962C8B-B14F-4D97-AF65-F5344CB8AC3E}">
        <p14:creationId xmlns:p14="http://schemas.microsoft.com/office/powerpoint/2010/main" val="1382073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COOLNESS-CALMNESS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must keep your head!</a:t>
            </a:r>
          </a:p>
          <a:p>
            <a:r>
              <a:rPr lang="en-US" sz="2400" dirty="0"/>
              <a:t>If you stay calm you will be able to perform under stress.</a:t>
            </a:r>
          </a:p>
          <a:p>
            <a:r>
              <a:rPr lang="en-US" sz="2400" dirty="0"/>
              <a:t>Take a deep breath, it is frightening.</a:t>
            </a:r>
          </a:p>
          <a:p>
            <a:r>
              <a:rPr lang="en-US" sz="2400" dirty="0"/>
              <a:t>Defuse the situation if possible.</a:t>
            </a:r>
          </a:p>
          <a:p>
            <a:r>
              <a:rPr lang="en-US" sz="2400" dirty="0"/>
              <a:t>“I will survive” attitude.</a:t>
            </a:r>
          </a:p>
        </p:txBody>
      </p:sp>
    </p:spTree>
    <p:extLst>
      <p:ext uri="{BB962C8B-B14F-4D97-AF65-F5344CB8AC3E}">
        <p14:creationId xmlns:p14="http://schemas.microsoft.com/office/powerpoint/2010/main" val="800416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RUTHLESSNESS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Your assailant deserves no consideration.</a:t>
            </a:r>
          </a:p>
          <a:p>
            <a:r>
              <a:rPr lang="en-US" sz="2800" dirty="0"/>
              <a:t>Do not fight fair. Do whatever it takes to stop them.</a:t>
            </a:r>
          </a:p>
          <a:p>
            <a:r>
              <a:rPr lang="en-US" sz="2800" dirty="0"/>
              <a:t>Keep fighting until the threat has stopped.</a:t>
            </a:r>
          </a:p>
          <a:p>
            <a:r>
              <a:rPr lang="en-US" sz="2800" dirty="0"/>
              <a:t>“Messed with the wrong person today!”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6848" y="387350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1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7543" y="2903338"/>
            <a:ext cx="3596952" cy="239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485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397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THE SEVEN PRINCIPALS OF SELF DEFENSE</vt:lpstr>
      <vt:lpstr>ALERTNESS</vt:lpstr>
      <vt:lpstr>DECISIVENESS</vt:lpstr>
      <vt:lpstr>SURPRISE</vt:lpstr>
      <vt:lpstr>AGGRESSIVENESS</vt:lpstr>
      <vt:lpstr>SPEED</vt:lpstr>
      <vt:lpstr>COOLNESS-CALMNESS</vt:lpstr>
      <vt:lpstr>RUTHLESSNESS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SEVEN PRINCIPALS OF SELF DEFENSE</dc:title>
  <dc:creator>Gorrell, Tony</dc:creator>
  <cp:lastModifiedBy>Gorrell, Tony</cp:lastModifiedBy>
  <cp:revision>1</cp:revision>
  <dcterms:created xsi:type="dcterms:W3CDTF">2023-03-15T19:17:30Z</dcterms:created>
  <dcterms:modified xsi:type="dcterms:W3CDTF">2023-03-15T19:29:59Z</dcterms:modified>
</cp:coreProperties>
</file>