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handoutMasterIdLst>
    <p:handoutMasterId r:id="rId53"/>
  </p:handoutMasterIdLst>
  <p:sldIdLst>
    <p:sldId id="290" r:id="rId2"/>
    <p:sldId id="344" r:id="rId3"/>
    <p:sldId id="345" r:id="rId4"/>
    <p:sldId id="375" r:id="rId5"/>
    <p:sldId id="257" r:id="rId6"/>
    <p:sldId id="364" r:id="rId7"/>
    <p:sldId id="346" r:id="rId8"/>
    <p:sldId id="369" r:id="rId9"/>
    <p:sldId id="371" r:id="rId10"/>
    <p:sldId id="372" r:id="rId11"/>
    <p:sldId id="374" r:id="rId12"/>
    <p:sldId id="347" r:id="rId13"/>
    <p:sldId id="348" r:id="rId14"/>
    <p:sldId id="365" r:id="rId15"/>
    <p:sldId id="349" r:id="rId16"/>
    <p:sldId id="352" r:id="rId17"/>
    <p:sldId id="350" r:id="rId18"/>
    <p:sldId id="351" r:id="rId19"/>
    <p:sldId id="354" r:id="rId20"/>
    <p:sldId id="370" r:id="rId21"/>
    <p:sldId id="272" r:id="rId22"/>
    <p:sldId id="383" r:id="rId23"/>
    <p:sldId id="379" r:id="rId24"/>
    <p:sldId id="380" r:id="rId25"/>
    <p:sldId id="381" r:id="rId26"/>
    <p:sldId id="301" r:id="rId27"/>
    <p:sldId id="367" r:id="rId28"/>
    <p:sldId id="259" r:id="rId29"/>
    <p:sldId id="386" r:id="rId30"/>
    <p:sldId id="382" r:id="rId31"/>
    <p:sldId id="368" r:id="rId32"/>
    <p:sldId id="264" r:id="rId33"/>
    <p:sldId id="305" r:id="rId34"/>
    <p:sldId id="306" r:id="rId35"/>
    <p:sldId id="307" r:id="rId36"/>
    <p:sldId id="308" r:id="rId37"/>
    <p:sldId id="309" r:id="rId38"/>
    <p:sldId id="310" r:id="rId39"/>
    <p:sldId id="311" r:id="rId40"/>
    <p:sldId id="313" r:id="rId41"/>
    <p:sldId id="314" r:id="rId42"/>
    <p:sldId id="315" r:id="rId43"/>
    <p:sldId id="385" r:id="rId44"/>
    <p:sldId id="357" r:id="rId45"/>
    <p:sldId id="359" r:id="rId46"/>
    <p:sldId id="302" r:id="rId47"/>
    <p:sldId id="338" r:id="rId48"/>
    <p:sldId id="356" r:id="rId49"/>
    <p:sldId id="360" r:id="rId50"/>
    <p:sldId id="384" r:id="rId5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70" autoAdjust="0"/>
    <p:restoredTop sz="90166" autoAdjust="0"/>
  </p:normalViewPr>
  <p:slideViewPr>
    <p:cSldViewPr snapToGrid="0">
      <p:cViewPr varScale="1">
        <p:scale>
          <a:sx n="77" d="100"/>
          <a:sy n="77" d="100"/>
        </p:scale>
        <p:origin x="450" y="7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5"/>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6435"/>
          </a:xfrm>
          <a:prstGeom prst="rect">
            <a:avLst/>
          </a:prstGeom>
        </p:spPr>
        <p:txBody>
          <a:bodyPr vert="horz" lIns="93166" tIns="46583" rIns="93166" bIns="46583" rtlCol="0"/>
          <a:lstStyle>
            <a:lvl1pPr algn="r">
              <a:defRPr sz="1200"/>
            </a:lvl1pPr>
          </a:lstStyle>
          <a:p>
            <a:fld id="{1D28AD65-01CA-4CAA-8ED2-0473F715F68F}" type="datetimeFigureOut">
              <a:rPr lang="en-US" smtClean="0"/>
              <a:t>12/3/2016</a:t>
            </a:fld>
            <a:endParaRPr lang="en-US"/>
          </a:p>
        </p:txBody>
      </p:sp>
      <p:sp>
        <p:nvSpPr>
          <p:cNvPr id="4" name="Footer Placeholder 3"/>
          <p:cNvSpPr>
            <a:spLocks noGrp="1"/>
          </p:cNvSpPr>
          <p:nvPr>
            <p:ph type="ftr" sz="quarter" idx="2"/>
          </p:nvPr>
        </p:nvSpPr>
        <p:spPr>
          <a:xfrm>
            <a:off x="1" y="8829968"/>
            <a:ext cx="3037840" cy="466434"/>
          </a:xfrm>
          <a:prstGeom prst="rect">
            <a:avLst/>
          </a:prstGeom>
        </p:spPr>
        <p:txBody>
          <a:bodyPr vert="horz" lIns="93166" tIns="46583" rIns="93166" bIns="46583"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8"/>
            <a:ext cx="3037840" cy="466434"/>
          </a:xfrm>
          <a:prstGeom prst="rect">
            <a:avLst/>
          </a:prstGeom>
        </p:spPr>
        <p:txBody>
          <a:bodyPr vert="horz" lIns="93166" tIns="46583" rIns="93166" bIns="46583" rtlCol="0" anchor="b"/>
          <a:lstStyle>
            <a:lvl1pPr algn="r">
              <a:defRPr sz="1200"/>
            </a:lvl1pPr>
          </a:lstStyle>
          <a:p>
            <a:fld id="{67D8B707-87FF-40BE-BB6F-3191AEE6E358}" type="slidenum">
              <a:rPr lang="en-US" smtClean="0"/>
              <a:t>‹#›</a:t>
            </a:fld>
            <a:endParaRPr lang="en-US"/>
          </a:p>
        </p:txBody>
      </p:sp>
    </p:spTree>
    <p:extLst>
      <p:ext uri="{BB962C8B-B14F-4D97-AF65-F5344CB8AC3E}">
        <p14:creationId xmlns:p14="http://schemas.microsoft.com/office/powerpoint/2010/main" val="20061640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5"/>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idx="1"/>
          </p:nvPr>
        </p:nvSpPr>
        <p:spPr>
          <a:xfrm>
            <a:off x="3970939" y="0"/>
            <a:ext cx="3037840" cy="466435"/>
          </a:xfrm>
          <a:prstGeom prst="rect">
            <a:avLst/>
          </a:prstGeom>
        </p:spPr>
        <p:txBody>
          <a:bodyPr vert="horz" lIns="93166" tIns="46583" rIns="93166" bIns="46583" rtlCol="0"/>
          <a:lstStyle>
            <a:lvl1pPr algn="r">
              <a:defRPr sz="1200"/>
            </a:lvl1pPr>
          </a:lstStyle>
          <a:p>
            <a:fld id="{F6FAB612-986B-4986-A6EB-29752C57AB11}" type="datetimeFigureOut">
              <a:rPr lang="en-US" smtClean="0"/>
              <a:t>12/3/2016</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66" tIns="46583" rIns="93166" bIns="46583"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66" tIns="46583" rIns="93166" bIns="4658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8"/>
            <a:ext cx="3037840" cy="466434"/>
          </a:xfrm>
          <a:prstGeom prst="rect">
            <a:avLst/>
          </a:prstGeom>
        </p:spPr>
        <p:txBody>
          <a:bodyPr vert="horz" lIns="93166" tIns="46583" rIns="93166"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4"/>
          </a:xfrm>
          <a:prstGeom prst="rect">
            <a:avLst/>
          </a:prstGeom>
        </p:spPr>
        <p:txBody>
          <a:bodyPr vert="horz" lIns="93166" tIns="46583" rIns="93166" bIns="46583" rtlCol="0" anchor="b"/>
          <a:lstStyle>
            <a:lvl1pPr algn="r">
              <a:defRPr sz="1200"/>
            </a:lvl1pPr>
          </a:lstStyle>
          <a:p>
            <a:fld id="{B94CA82B-6BEE-4887-87BA-D717875540F7}" type="slidenum">
              <a:rPr lang="en-US" smtClean="0"/>
              <a:t>‹#›</a:t>
            </a:fld>
            <a:endParaRPr lang="en-US"/>
          </a:p>
        </p:txBody>
      </p:sp>
    </p:spTree>
    <p:extLst>
      <p:ext uri="{BB962C8B-B14F-4D97-AF65-F5344CB8AC3E}">
        <p14:creationId xmlns:p14="http://schemas.microsoft.com/office/powerpoint/2010/main" val="2812312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B99AA2-6CCF-4D87-84FE-51D3C40264FD}" type="slidenum">
              <a:rPr lang="en-US" smtClean="0"/>
              <a:pPr/>
              <a:t>4</a:t>
            </a:fld>
            <a:endParaRPr lang="en-US"/>
          </a:p>
        </p:txBody>
      </p:sp>
    </p:spTree>
    <p:extLst>
      <p:ext uri="{BB962C8B-B14F-4D97-AF65-F5344CB8AC3E}">
        <p14:creationId xmlns:p14="http://schemas.microsoft.com/office/powerpoint/2010/main" val="2093032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0">
              <a:defRPr/>
            </a:pPr>
            <a:r>
              <a:rPr lang="en-US" b="0" dirty="0" smtClean="0"/>
              <a:t>Predictive Analytics with Microsoft Azure Machine Learning 2nd Edition</a:t>
            </a:r>
          </a:p>
          <a:p>
            <a:endParaRPr lang="en-US" dirty="0"/>
          </a:p>
        </p:txBody>
      </p:sp>
      <p:sp>
        <p:nvSpPr>
          <p:cNvPr id="4" name="Slide Number Placeholder 3"/>
          <p:cNvSpPr>
            <a:spLocks noGrp="1"/>
          </p:cNvSpPr>
          <p:nvPr>
            <p:ph type="sldNum" sz="quarter" idx="10"/>
          </p:nvPr>
        </p:nvSpPr>
        <p:spPr/>
        <p:txBody>
          <a:bodyPr/>
          <a:lstStyle/>
          <a:p>
            <a:fld id="{B94CA82B-6BEE-4887-87BA-D717875540F7}" type="slidenum">
              <a:rPr lang="en-US" smtClean="0"/>
              <a:t>32</a:t>
            </a:fld>
            <a:endParaRPr lang="en-US"/>
          </a:p>
        </p:txBody>
      </p:sp>
    </p:spTree>
    <p:extLst>
      <p:ext uri="{BB962C8B-B14F-4D97-AF65-F5344CB8AC3E}">
        <p14:creationId xmlns:p14="http://schemas.microsoft.com/office/powerpoint/2010/main" val="1390829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4CA82B-6BEE-4887-87BA-D717875540F7}" type="slidenum">
              <a:rPr lang="en-US" smtClean="0"/>
              <a:t>49</a:t>
            </a:fld>
            <a:endParaRPr lang="en-US"/>
          </a:p>
        </p:txBody>
      </p:sp>
    </p:spTree>
    <p:extLst>
      <p:ext uri="{BB962C8B-B14F-4D97-AF65-F5344CB8AC3E}">
        <p14:creationId xmlns:p14="http://schemas.microsoft.com/office/powerpoint/2010/main" val="3454965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http://www.businesswire.com/news/home/20151109005070/en/IDC-Forecast-Sees-Worldwide-Big-Data-Technology</a:t>
            </a:r>
          </a:p>
          <a:p>
            <a:endParaRPr lang="en-US" dirty="0"/>
          </a:p>
        </p:txBody>
      </p:sp>
      <p:sp>
        <p:nvSpPr>
          <p:cNvPr id="4" name="Slide Number Placeholder 3"/>
          <p:cNvSpPr>
            <a:spLocks noGrp="1"/>
          </p:cNvSpPr>
          <p:nvPr>
            <p:ph type="sldNum" sz="quarter" idx="10"/>
          </p:nvPr>
        </p:nvSpPr>
        <p:spPr/>
        <p:txBody>
          <a:bodyPr/>
          <a:lstStyle/>
          <a:p>
            <a:fld id="{B94CA82B-6BEE-4887-87BA-D717875540F7}" type="slidenum">
              <a:rPr lang="en-US" smtClean="0"/>
              <a:t>5</a:t>
            </a:fld>
            <a:endParaRPr lang="en-US"/>
          </a:p>
        </p:txBody>
      </p:sp>
    </p:spTree>
    <p:extLst>
      <p:ext uri="{BB962C8B-B14F-4D97-AF65-F5344CB8AC3E}">
        <p14:creationId xmlns:p14="http://schemas.microsoft.com/office/powerpoint/2010/main" val="1603286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B99AA2-6CCF-4D87-84FE-51D3C40264FD}" type="slidenum">
              <a:rPr lang="en-US" smtClean="0"/>
              <a:pPr/>
              <a:t>6</a:t>
            </a:fld>
            <a:endParaRPr lang="en-US"/>
          </a:p>
        </p:txBody>
      </p:sp>
    </p:spTree>
    <p:extLst>
      <p:ext uri="{BB962C8B-B14F-4D97-AF65-F5344CB8AC3E}">
        <p14:creationId xmlns:p14="http://schemas.microsoft.com/office/powerpoint/2010/main" val="673887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http://www.smartthings.com/</a:t>
            </a:r>
          </a:p>
          <a:p>
            <a:endParaRPr lang="en-US" dirty="0"/>
          </a:p>
        </p:txBody>
      </p:sp>
      <p:sp>
        <p:nvSpPr>
          <p:cNvPr id="4" name="Slide Number Placeholder 3"/>
          <p:cNvSpPr>
            <a:spLocks noGrp="1"/>
          </p:cNvSpPr>
          <p:nvPr>
            <p:ph type="sldNum" sz="quarter" idx="10"/>
          </p:nvPr>
        </p:nvSpPr>
        <p:spPr/>
        <p:txBody>
          <a:bodyPr/>
          <a:lstStyle/>
          <a:p>
            <a:fld id="{B94CA82B-6BEE-4887-87BA-D717875540F7}" type="slidenum">
              <a:rPr lang="en-US" smtClean="0"/>
              <a:t>11</a:t>
            </a:fld>
            <a:endParaRPr lang="en-US"/>
          </a:p>
        </p:txBody>
      </p:sp>
    </p:spTree>
    <p:extLst>
      <p:ext uri="{BB962C8B-B14F-4D97-AF65-F5344CB8AC3E}">
        <p14:creationId xmlns:p14="http://schemas.microsoft.com/office/powerpoint/2010/main" val="3486822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B99AA2-6CCF-4D87-84FE-51D3C40264FD}" type="slidenum">
              <a:rPr lang="en-US" smtClean="0"/>
              <a:pPr/>
              <a:t>14</a:t>
            </a:fld>
            <a:endParaRPr lang="en-US"/>
          </a:p>
        </p:txBody>
      </p:sp>
    </p:spTree>
    <p:extLst>
      <p:ext uri="{BB962C8B-B14F-4D97-AF65-F5344CB8AC3E}">
        <p14:creationId xmlns:p14="http://schemas.microsoft.com/office/powerpoint/2010/main" val="1463622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0">
              <a:defRPr/>
            </a:pPr>
            <a:r>
              <a:rPr lang="en-US" b="0" dirty="0" smtClean="0"/>
              <a:t>Predictive Analytics with Microsoft Azure Machine Learning 2nd Edition</a:t>
            </a:r>
          </a:p>
          <a:p>
            <a:endParaRPr lang="en-US" dirty="0"/>
          </a:p>
        </p:txBody>
      </p:sp>
      <p:sp>
        <p:nvSpPr>
          <p:cNvPr id="4" name="Slide Number Placeholder 3"/>
          <p:cNvSpPr>
            <a:spLocks noGrp="1"/>
          </p:cNvSpPr>
          <p:nvPr>
            <p:ph type="sldNum" sz="quarter" idx="10"/>
          </p:nvPr>
        </p:nvSpPr>
        <p:spPr/>
        <p:txBody>
          <a:bodyPr/>
          <a:lstStyle/>
          <a:p>
            <a:fld id="{B94CA82B-6BEE-4887-87BA-D717875540F7}" type="slidenum">
              <a:rPr lang="en-US" smtClean="0"/>
              <a:t>21</a:t>
            </a:fld>
            <a:endParaRPr lang="en-US"/>
          </a:p>
        </p:txBody>
      </p:sp>
    </p:spTree>
    <p:extLst>
      <p:ext uri="{BB962C8B-B14F-4D97-AF65-F5344CB8AC3E}">
        <p14:creationId xmlns:p14="http://schemas.microsoft.com/office/powerpoint/2010/main" val="3410432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Predictive Analytics with Microsoft Azure Machine Learning 2nd Edition</a:t>
            </a:r>
            <a:endParaRPr lang="en-US" b="0" dirty="0"/>
          </a:p>
        </p:txBody>
      </p:sp>
      <p:sp>
        <p:nvSpPr>
          <p:cNvPr id="4" name="Slide Number Placeholder 3"/>
          <p:cNvSpPr>
            <a:spLocks noGrp="1"/>
          </p:cNvSpPr>
          <p:nvPr>
            <p:ph type="sldNum" sz="quarter" idx="10"/>
          </p:nvPr>
        </p:nvSpPr>
        <p:spPr/>
        <p:txBody>
          <a:bodyPr/>
          <a:lstStyle/>
          <a:p>
            <a:fld id="{B94CA82B-6BEE-4887-87BA-D717875540F7}" type="slidenum">
              <a:rPr lang="en-US" smtClean="0"/>
              <a:t>26</a:t>
            </a:fld>
            <a:endParaRPr lang="en-US"/>
          </a:p>
        </p:txBody>
      </p:sp>
    </p:spTree>
    <p:extLst>
      <p:ext uri="{BB962C8B-B14F-4D97-AF65-F5344CB8AC3E}">
        <p14:creationId xmlns:p14="http://schemas.microsoft.com/office/powerpoint/2010/main" val="1629000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4CA82B-6BEE-4887-87BA-D717875540F7}" type="slidenum">
              <a:rPr lang="en-US" smtClean="0"/>
              <a:t>28</a:t>
            </a:fld>
            <a:endParaRPr lang="en-US"/>
          </a:p>
        </p:txBody>
      </p:sp>
    </p:spTree>
    <p:extLst>
      <p:ext uri="{BB962C8B-B14F-4D97-AF65-F5344CB8AC3E}">
        <p14:creationId xmlns:p14="http://schemas.microsoft.com/office/powerpoint/2010/main" val="415175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4CA82B-6BEE-4887-87BA-D717875540F7}" type="slidenum">
              <a:rPr lang="en-US" smtClean="0"/>
              <a:t>31</a:t>
            </a:fld>
            <a:endParaRPr lang="en-US"/>
          </a:p>
        </p:txBody>
      </p:sp>
    </p:spTree>
    <p:extLst>
      <p:ext uri="{BB962C8B-B14F-4D97-AF65-F5344CB8AC3E}">
        <p14:creationId xmlns:p14="http://schemas.microsoft.com/office/powerpoint/2010/main" val="1489789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0503D8A-0DAB-4A17-94E4-6847402766CC}" type="datetimeFigureOut">
              <a:rPr lang="en-US" smtClean="0"/>
              <a:t>12/3/2016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5070F0-EB02-41C6-A085-E9760F06F62A}" type="slidenum">
              <a:rPr lang="en-US" smtClean="0"/>
              <a:t>‹#›</a:t>
            </a:fld>
            <a:endParaRPr lang="en-US"/>
          </a:p>
        </p:txBody>
      </p:sp>
    </p:spTree>
    <p:extLst>
      <p:ext uri="{BB962C8B-B14F-4D97-AF65-F5344CB8AC3E}">
        <p14:creationId xmlns:p14="http://schemas.microsoft.com/office/powerpoint/2010/main" val="3446298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503D8A-0DAB-4A17-94E4-6847402766CC}" type="datetimeFigureOut">
              <a:rPr lang="en-US" smtClean="0"/>
              <a:t>12/3/2016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5070F0-EB02-41C6-A085-E9760F06F62A}" type="slidenum">
              <a:rPr lang="en-US" smtClean="0"/>
              <a:t>‹#›</a:t>
            </a:fld>
            <a:endParaRPr lang="en-US"/>
          </a:p>
        </p:txBody>
      </p:sp>
    </p:spTree>
    <p:extLst>
      <p:ext uri="{BB962C8B-B14F-4D97-AF65-F5344CB8AC3E}">
        <p14:creationId xmlns:p14="http://schemas.microsoft.com/office/powerpoint/2010/main" val="1659846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503D8A-0DAB-4A17-94E4-6847402766CC}" type="datetimeFigureOut">
              <a:rPr lang="en-US" smtClean="0"/>
              <a:t>12/3/2016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5070F0-EB02-41C6-A085-E9760F06F62A}" type="slidenum">
              <a:rPr lang="en-US" smtClean="0"/>
              <a:t>‹#›</a:t>
            </a:fld>
            <a:endParaRPr lang="en-US"/>
          </a:p>
        </p:txBody>
      </p:sp>
    </p:spTree>
    <p:extLst>
      <p:ext uri="{BB962C8B-B14F-4D97-AF65-F5344CB8AC3E}">
        <p14:creationId xmlns:p14="http://schemas.microsoft.com/office/powerpoint/2010/main" val="3719029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503D8A-0DAB-4A17-94E4-6847402766CC}" type="datetimeFigureOut">
              <a:rPr lang="en-US" smtClean="0"/>
              <a:t>12/3/2016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5070F0-EB02-41C6-A085-E9760F06F62A}" type="slidenum">
              <a:rPr lang="en-US" smtClean="0"/>
              <a:t>‹#›</a:t>
            </a:fld>
            <a:endParaRPr lang="en-US"/>
          </a:p>
        </p:txBody>
      </p:sp>
    </p:spTree>
    <p:extLst>
      <p:ext uri="{BB962C8B-B14F-4D97-AF65-F5344CB8AC3E}">
        <p14:creationId xmlns:p14="http://schemas.microsoft.com/office/powerpoint/2010/main" val="788194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503D8A-0DAB-4A17-94E4-6847402766CC}" type="datetimeFigureOut">
              <a:rPr lang="en-US" smtClean="0"/>
              <a:t>12/3/2016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5070F0-EB02-41C6-A085-E9760F06F62A}" type="slidenum">
              <a:rPr lang="en-US" smtClean="0"/>
              <a:t>‹#›</a:t>
            </a:fld>
            <a:endParaRPr lang="en-US"/>
          </a:p>
        </p:txBody>
      </p:sp>
    </p:spTree>
    <p:extLst>
      <p:ext uri="{BB962C8B-B14F-4D97-AF65-F5344CB8AC3E}">
        <p14:creationId xmlns:p14="http://schemas.microsoft.com/office/powerpoint/2010/main" val="1874632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0503D8A-0DAB-4A17-94E4-6847402766CC}" type="datetimeFigureOut">
              <a:rPr lang="en-US" smtClean="0"/>
              <a:t>12/3/2016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5070F0-EB02-41C6-A085-E9760F06F62A}" type="slidenum">
              <a:rPr lang="en-US" smtClean="0"/>
              <a:t>‹#›</a:t>
            </a:fld>
            <a:endParaRPr lang="en-US"/>
          </a:p>
        </p:txBody>
      </p:sp>
    </p:spTree>
    <p:extLst>
      <p:ext uri="{BB962C8B-B14F-4D97-AF65-F5344CB8AC3E}">
        <p14:creationId xmlns:p14="http://schemas.microsoft.com/office/powerpoint/2010/main" val="1643764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0503D8A-0DAB-4A17-94E4-6847402766CC}" type="datetimeFigureOut">
              <a:rPr lang="en-US" smtClean="0"/>
              <a:t>12/3/2016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5070F0-EB02-41C6-A085-E9760F06F62A}" type="slidenum">
              <a:rPr lang="en-US" smtClean="0"/>
              <a:t>‹#›</a:t>
            </a:fld>
            <a:endParaRPr lang="en-US"/>
          </a:p>
        </p:txBody>
      </p:sp>
    </p:spTree>
    <p:extLst>
      <p:ext uri="{BB962C8B-B14F-4D97-AF65-F5344CB8AC3E}">
        <p14:creationId xmlns:p14="http://schemas.microsoft.com/office/powerpoint/2010/main" val="3972349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503D8A-0DAB-4A17-94E4-6847402766CC}" type="datetimeFigureOut">
              <a:rPr lang="en-US" smtClean="0"/>
              <a:t>12/3/2016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5070F0-EB02-41C6-A085-E9760F06F62A}" type="slidenum">
              <a:rPr lang="en-US" smtClean="0"/>
              <a:t>‹#›</a:t>
            </a:fld>
            <a:endParaRPr lang="en-US"/>
          </a:p>
        </p:txBody>
      </p:sp>
    </p:spTree>
    <p:extLst>
      <p:ext uri="{BB962C8B-B14F-4D97-AF65-F5344CB8AC3E}">
        <p14:creationId xmlns:p14="http://schemas.microsoft.com/office/powerpoint/2010/main" val="3597556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03D8A-0DAB-4A17-94E4-6847402766CC}" type="datetimeFigureOut">
              <a:rPr lang="en-US" smtClean="0"/>
              <a:t>12/3/2016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5070F0-EB02-41C6-A085-E9760F06F62A}" type="slidenum">
              <a:rPr lang="en-US" smtClean="0"/>
              <a:t>‹#›</a:t>
            </a:fld>
            <a:endParaRPr lang="en-US"/>
          </a:p>
        </p:txBody>
      </p:sp>
    </p:spTree>
    <p:extLst>
      <p:ext uri="{BB962C8B-B14F-4D97-AF65-F5344CB8AC3E}">
        <p14:creationId xmlns:p14="http://schemas.microsoft.com/office/powerpoint/2010/main" val="3722739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503D8A-0DAB-4A17-94E4-6847402766CC}" type="datetimeFigureOut">
              <a:rPr lang="en-US" smtClean="0"/>
              <a:t>12/3/2016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5070F0-EB02-41C6-A085-E9760F06F62A}" type="slidenum">
              <a:rPr lang="en-US" smtClean="0"/>
              <a:t>‹#›</a:t>
            </a:fld>
            <a:endParaRPr lang="en-US"/>
          </a:p>
        </p:txBody>
      </p:sp>
    </p:spTree>
    <p:extLst>
      <p:ext uri="{BB962C8B-B14F-4D97-AF65-F5344CB8AC3E}">
        <p14:creationId xmlns:p14="http://schemas.microsoft.com/office/powerpoint/2010/main" val="2973998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503D8A-0DAB-4A17-94E4-6847402766CC}" type="datetimeFigureOut">
              <a:rPr lang="en-US" smtClean="0"/>
              <a:t>12/3/2016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5070F0-EB02-41C6-A085-E9760F06F62A}" type="slidenum">
              <a:rPr lang="en-US" smtClean="0"/>
              <a:t>‹#›</a:t>
            </a:fld>
            <a:endParaRPr lang="en-US"/>
          </a:p>
        </p:txBody>
      </p:sp>
    </p:spTree>
    <p:extLst>
      <p:ext uri="{BB962C8B-B14F-4D97-AF65-F5344CB8AC3E}">
        <p14:creationId xmlns:p14="http://schemas.microsoft.com/office/powerpoint/2010/main" val="2364616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03D8A-0DAB-4A17-94E4-6847402766CC}" type="datetimeFigureOut">
              <a:rPr lang="en-US" smtClean="0"/>
              <a:t>12/3/2016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5070F0-EB02-41C6-A085-E9760F06F62A}" type="slidenum">
              <a:rPr lang="en-US" smtClean="0"/>
              <a:t>‹#›</a:t>
            </a:fld>
            <a:endParaRPr lang="en-US"/>
          </a:p>
        </p:txBody>
      </p:sp>
    </p:spTree>
    <p:extLst>
      <p:ext uri="{BB962C8B-B14F-4D97-AF65-F5344CB8AC3E}">
        <p14:creationId xmlns:p14="http://schemas.microsoft.com/office/powerpoint/2010/main" val="36671606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ames_pick@redlands.edu"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hyperlink" Target="http://www.ibm.com/"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hyperlink" Target="https://vr.google.com/"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g"/></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idc.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www.idc.com/getdoc.jsp?containerId=PRF000388" TargetMode="External"/><Relationship Id="rId4" Type="http://schemas.openxmlformats.org/officeDocument/2006/relationships/hyperlink" Target="http://www.idc.com/getdoc.jsp?containerId=PRF003977"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Locational Analytics, Spatial Decision-Making and Big Data: Research and Teaching</a:t>
            </a:r>
            <a:endParaRPr lang="en-US" dirty="0"/>
          </a:p>
        </p:txBody>
      </p:sp>
      <p:sp>
        <p:nvSpPr>
          <p:cNvPr id="3" name="Content Placeholder 2"/>
          <p:cNvSpPr>
            <a:spLocks noGrp="1"/>
          </p:cNvSpPr>
          <p:nvPr>
            <p:ph idx="1"/>
          </p:nvPr>
        </p:nvSpPr>
        <p:spPr>
          <a:xfrm>
            <a:off x="773694" y="1499700"/>
            <a:ext cx="10515600" cy="4351338"/>
          </a:xfrm>
        </p:spPr>
        <p:txBody>
          <a:bodyPr>
            <a:normAutofit/>
          </a:bodyPr>
          <a:lstStyle/>
          <a:p>
            <a:pPr marL="0" indent="0" algn="ctr">
              <a:buNone/>
            </a:pPr>
            <a:endParaRPr lang="en-US" dirty="0" smtClean="0"/>
          </a:p>
          <a:p>
            <a:pPr marL="0" indent="0" algn="ctr">
              <a:buNone/>
            </a:pPr>
            <a:r>
              <a:rPr lang="en-US" dirty="0" smtClean="0"/>
              <a:t>Overview </a:t>
            </a:r>
            <a:r>
              <a:rPr lang="en-US" dirty="0"/>
              <a:t>of Spatial Big Data and </a:t>
            </a:r>
            <a:r>
              <a:rPr lang="en-US" dirty="0" smtClean="0"/>
              <a:t>Analytics</a:t>
            </a:r>
          </a:p>
          <a:p>
            <a:pPr marL="0" indent="0" algn="ctr">
              <a:buNone/>
            </a:pPr>
            <a:r>
              <a:rPr lang="en-US" dirty="0" smtClean="0"/>
              <a:t>(8:40-9:15am)</a:t>
            </a:r>
          </a:p>
        </p:txBody>
      </p:sp>
      <p:sp>
        <p:nvSpPr>
          <p:cNvPr id="4" name="Content Placeholder 2"/>
          <p:cNvSpPr txBox="1">
            <a:spLocks/>
          </p:cNvSpPr>
          <p:nvPr/>
        </p:nvSpPr>
        <p:spPr>
          <a:xfrm>
            <a:off x="990600" y="3340729"/>
            <a:ext cx="10081788" cy="2354891"/>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9600" dirty="0" smtClean="0"/>
              <a:t>James B. Pick</a:t>
            </a:r>
          </a:p>
          <a:p>
            <a:pPr marL="0" indent="0" algn="ctr">
              <a:buFont typeface="Arial" panose="020B0604020202020204" pitchFamily="34" charset="0"/>
              <a:buNone/>
            </a:pPr>
            <a:r>
              <a:rPr lang="en-US" sz="9600" dirty="0" smtClean="0"/>
              <a:t>University of Redlands School of Business</a:t>
            </a:r>
          </a:p>
          <a:p>
            <a:pPr marL="0" indent="0" algn="ctr">
              <a:buFont typeface="Arial" panose="020B0604020202020204" pitchFamily="34" charset="0"/>
              <a:buNone/>
            </a:pPr>
            <a:r>
              <a:rPr lang="en-US" sz="7200" dirty="0" smtClean="0">
                <a:hlinkClick r:id="rId2"/>
              </a:rPr>
              <a:t>James_pick@redlands.edu</a:t>
            </a:r>
            <a:r>
              <a:rPr lang="en-US" sz="7200" dirty="0" smtClean="0"/>
              <a:t> </a:t>
            </a:r>
          </a:p>
          <a:p>
            <a:pPr marL="0" indent="0" algn="ctr">
              <a:buFont typeface="Arial" panose="020B0604020202020204" pitchFamily="34" charset="0"/>
              <a:buNone/>
            </a:pPr>
            <a:endParaRPr lang="en-US" sz="7200" dirty="0" smtClean="0"/>
          </a:p>
          <a:p>
            <a:pPr marL="0" indent="0" algn="ctr">
              <a:buFont typeface="Arial" panose="020B0604020202020204" pitchFamily="34" charset="0"/>
              <a:buNone/>
            </a:pPr>
            <a:r>
              <a:rPr lang="en-US" sz="9600" i="1" dirty="0" smtClean="0"/>
              <a:t>Pre-ICIS Workshop on Locational Analytics, Spatial </a:t>
            </a:r>
            <a:endParaRPr lang="en-US" sz="9600" i="1" dirty="0" smtClean="0"/>
          </a:p>
          <a:p>
            <a:pPr marL="0" indent="0" algn="ctr">
              <a:buFont typeface="Arial" panose="020B0604020202020204" pitchFamily="34" charset="0"/>
              <a:buNone/>
            </a:pPr>
            <a:r>
              <a:rPr lang="en-US" sz="9600" i="1" dirty="0" smtClean="0"/>
              <a:t>Decision-Making </a:t>
            </a:r>
            <a:r>
              <a:rPr lang="en-US" sz="9600" i="1" dirty="0" smtClean="0"/>
              <a:t>and Big Data</a:t>
            </a:r>
            <a:r>
              <a:rPr lang="en-US" sz="9600" i="1" dirty="0" smtClean="0"/>
              <a:t>: Research </a:t>
            </a:r>
            <a:r>
              <a:rPr lang="en-US" sz="9600" i="1" dirty="0" smtClean="0"/>
              <a:t>and Teaching</a:t>
            </a:r>
          </a:p>
          <a:p>
            <a:pPr marL="0" indent="0" algn="ctr">
              <a:buNone/>
            </a:pPr>
            <a:r>
              <a:rPr lang="en-US" sz="9600" i="1" dirty="0"/>
              <a:t>Dublin, Ireland, December 11, 2016</a:t>
            </a:r>
          </a:p>
          <a:p>
            <a:pPr marL="0" indent="0" algn="ctr">
              <a:buFont typeface="Arial" panose="020B0604020202020204" pitchFamily="34" charset="0"/>
              <a:buNone/>
            </a:pPr>
            <a:endParaRPr lang="en-US" sz="7200" i="1" dirty="0" smtClean="0"/>
          </a:p>
          <a:p>
            <a:pPr marL="0" indent="0" algn="ctr">
              <a:buFont typeface="Arial" panose="020B0604020202020204" pitchFamily="34" charset="0"/>
              <a:buNone/>
            </a:pPr>
            <a:r>
              <a:rPr lang="en-US" sz="7200" i="1" dirty="0" smtClean="0"/>
              <a:t>Sponsored by SIGGIS</a:t>
            </a:r>
          </a:p>
          <a:p>
            <a:pPr marL="0" indent="0" algn="ctr">
              <a:buFont typeface="Arial" panose="020B0604020202020204" pitchFamily="34" charset="0"/>
              <a:buNone/>
            </a:pPr>
            <a:r>
              <a:rPr lang="en-US" sz="7200" i="1" dirty="0" smtClean="0"/>
              <a:t>Association for Information Systems</a:t>
            </a:r>
          </a:p>
          <a:p>
            <a:pPr marL="0" indent="0" algn="ctr">
              <a:buFont typeface="Arial" panose="020B0604020202020204" pitchFamily="34" charset="0"/>
              <a:buNone/>
            </a:pPr>
            <a:endParaRPr lang="en-US" i="1" dirty="0" smtClean="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7862596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descr="http://www.inotek.com/catalog/Photos/omronSensors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1200" y="3789797"/>
            <a:ext cx="3524817" cy="2781225"/>
          </a:xfrm>
          <a:prstGeom prst="rect">
            <a:avLst/>
          </a:prstGeom>
          <a:noFill/>
        </p:spPr>
      </p:pic>
      <p:sp>
        <p:nvSpPr>
          <p:cNvPr id="2" name="Title 1"/>
          <p:cNvSpPr>
            <a:spLocks noGrp="1"/>
          </p:cNvSpPr>
          <p:nvPr>
            <p:ph type="title"/>
          </p:nvPr>
        </p:nvSpPr>
        <p:spPr/>
        <p:txBody>
          <a:bodyPr>
            <a:normAutofit/>
          </a:bodyPr>
          <a:lstStyle/>
          <a:p>
            <a:pPr algn="ctr"/>
            <a:r>
              <a:rPr lang="en-US" dirty="0"/>
              <a:t>Where is this Big Data coming from?</a:t>
            </a:r>
            <a:br>
              <a:rPr lang="en-US" dirty="0"/>
            </a:br>
            <a:r>
              <a:rPr lang="en-US" dirty="0"/>
              <a:t>It’s </a:t>
            </a:r>
            <a:r>
              <a:rPr lang="en-US" dirty="0" smtClean="0"/>
              <a:t>Sensor Data…</a:t>
            </a:r>
            <a:endParaRPr lang="en-US" dirty="0"/>
          </a:p>
        </p:txBody>
      </p:sp>
      <p:pic>
        <p:nvPicPr>
          <p:cNvPr id="54274" name="Picture 2" descr="http://blogs.synopsys.com/configurablethoughts/files/2012/05/Smartphone-Sensors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3040" y="1613298"/>
            <a:ext cx="4191000" cy="2318939"/>
          </a:xfrm>
          <a:prstGeom prst="rect">
            <a:avLst/>
          </a:prstGeom>
          <a:noFill/>
        </p:spPr>
      </p:pic>
      <p:pic>
        <p:nvPicPr>
          <p:cNvPr id="54278" name="Picture 6" descr="http://www.cyberstyle.ru/misc/Image/news/Techno/300410/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37320" y="2238206"/>
            <a:ext cx="3875743" cy="3875743"/>
          </a:xfrm>
          <a:prstGeom prst="rect">
            <a:avLst/>
          </a:prstGeom>
          <a:noFill/>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14366" y="1800313"/>
            <a:ext cx="2249424" cy="1624114"/>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16697" y="3534052"/>
            <a:ext cx="3243223" cy="3243223"/>
          </a:xfrm>
          <a:prstGeom prst="rect">
            <a:avLst/>
          </a:prstGeom>
        </p:spPr>
      </p:pic>
      <p:sp>
        <p:nvSpPr>
          <p:cNvPr id="9" name="TextBox 8"/>
          <p:cNvSpPr txBox="1"/>
          <p:nvPr/>
        </p:nvSpPr>
        <p:spPr>
          <a:xfrm>
            <a:off x="7917780" y="6422572"/>
            <a:ext cx="4147457" cy="307777"/>
          </a:xfrm>
          <a:prstGeom prst="rect">
            <a:avLst/>
          </a:prstGeom>
          <a:noFill/>
        </p:spPr>
        <p:txBody>
          <a:bodyPr wrap="square" rtlCol="0">
            <a:spAutoFit/>
          </a:bodyPr>
          <a:lstStyle/>
          <a:p>
            <a:r>
              <a:rPr lang="en-US" sz="1400" dirty="0" smtClean="0"/>
              <a:t>(source: courtesy of Brian Hilton)</a:t>
            </a:r>
            <a:endParaRPr lang="en-US" sz="1400" dirty="0"/>
          </a:p>
        </p:txBody>
      </p:sp>
    </p:spTree>
    <p:extLst>
      <p:ext uri="{BB962C8B-B14F-4D97-AF65-F5344CB8AC3E}">
        <p14:creationId xmlns:p14="http://schemas.microsoft.com/office/powerpoint/2010/main" val="7984409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02650" y="3460410"/>
            <a:ext cx="5689350" cy="3369846"/>
          </a:xfrm>
          <a:prstGeom prst="rect">
            <a:avLst/>
          </a:prstGeom>
        </p:spPr>
      </p:pic>
      <p:sp>
        <p:nvSpPr>
          <p:cNvPr id="2" name="Title 1"/>
          <p:cNvSpPr>
            <a:spLocks noGrp="1"/>
          </p:cNvSpPr>
          <p:nvPr>
            <p:ph type="title"/>
          </p:nvPr>
        </p:nvSpPr>
        <p:spPr/>
        <p:txBody>
          <a:bodyPr>
            <a:normAutofit/>
          </a:bodyPr>
          <a:lstStyle/>
          <a:p>
            <a:pPr algn="ctr"/>
            <a:r>
              <a:rPr lang="en-US" dirty="0"/>
              <a:t>Where is this Big Data coming from?</a:t>
            </a:r>
            <a:br>
              <a:rPr lang="en-US" dirty="0"/>
            </a:br>
            <a:r>
              <a:rPr lang="en-US" dirty="0" smtClean="0"/>
              <a:t>It’s all these “Smart” “Things”…</a:t>
            </a:r>
            <a:endParaRPr lang="en-US" dirty="0"/>
          </a:p>
        </p:txBody>
      </p:sp>
      <p:pic>
        <p:nvPicPr>
          <p:cNvPr id="50177" name="Picture 1" descr="C:\Users\Home\Desktop\11212014\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561217"/>
            <a:ext cx="7020559" cy="5269039"/>
          </a:xfrm>
          <a:prstGeom prst="rect">
            <a:avLst/>
          </a:prstGeom>
          <a:noFill/>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03188" y="1864333"/>
            <a:ext cx="3981418" cy="2239963"/>
          </a:xfrm>
          <a:prstGeom prst="rect">
            <a:avLst/>
          </a:prstGeom>
        </p:spPr>
      </p:pic>
      <p:sp>
        <p:nvSpPr>
          <p:cNvPr id="6" name="TextBox 5"/>
          <p:cNvSpPr txBox="1"/>
          <p:nvPr/>
        </p:nvSpPr>
        <p:spPr>
          <a:xfrm>
            <a:off x="7917780" y="6422572"/>
            <a:ext cx="4147457" cy="307777"/>
          </a:xfrm>
          <a:prstGeom prst="rect">
            <a:avLst/>
          </a:prstGeom>
          <a:noFill/>
        </p:spPr>
        <p:txBody>
          <a:bodyPr wrap="square" rtlCol="0">
            <a:spAutoFit/>
          </a:bodyPr>
          <a:lstStyle/>
          <a:p>
            <a:r>
              <a:rPr lang="en-US" sz="1400" dirty="0" smtClean="0"/>
              <a:t>(source: courtesy of Brian Hilton)</a:t>
            </a:r>
            <a:endParaRPr lang="en-US" sz="1400" dirty="0"/>
          </a:p>
        </p:txBody>
      </p:sp>
    </p:spTree>
    <p:extLst>
      <p:ext uri="{BB962C8B-B14F-4D97-AF65-F5344CB8AC3E}">
        <p14:creationId xmlns:p14="http://schemas.microsoft.com/office/powerpoint/2010/main" val="16108194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Five V’s of Spatial Big Data</a:t>
            </a:r>
            <a:endParaRPr lang="es-MX" dirty="0"/>
          </a:p>
        </p:txBody>
      </p:sp>
      <p:sp>
        <p:nvSpPr>
          <p:cNvPr id="3" name="Content Placeholder 2"/>
          <p:cNvSpPr>
            <a:spLocks noGrp="1"/>
          </p:cNvSpPr>
          <p:nvPr>
            <p:ph idx="1"/>
          </p:nvPr>
        </p:nvSpPr>
        <p:spPr/>
        <p:txBody>
          <a:bodyPr>
            <a:normAutofit fontScale="92500" lnSpcReduction="10000"/>
          </a:bodyPr>
          <a:lstStyle/>
          <a:p>
            <a:r>
              <a:rPr lang="en-US" dirty="0" smtClean="0">
                <a:solidFill>
                  <a:srgbClr val="00B0F0"/>
                </a:solidFill>
              </a:rPr>
              <a:t>Volume</a:t>
            </a:r>
            <a:endParaRPr lang="en-US" dirty="0" smtClean="0"/>
          </a:p>
          <a:p>
            <a:pPr lvl="2"/>
            <a:r>
              <a:rPr lang="en-US" dirty="0" smtClean="0"/>
              <a:t>Satellite imagery covers the globe so is vast.</a:t>
            </a:r>
          </a:p>
          <a:p>
            <a:pPr lvl="2"/>
            <a:r>
              <a:rPr lang="en-US" dirty="0" smtClean="0"/>
              <a:t>Sensors are expanding worldwide at a rapid rate.</a:t>
            </a:r>
          </a:p>
          <a:p>
            <a:pPr lvl="2"/>
            <a:r>
              <a:rPr lang="en-US" dirty="0" smtClean="0"/>
              <a:t>Digital cameras have reached several billion through spatially-reference cell phones.</a:t>
            </a:r>
          </a:p>
          <a:p>
            <a:pPr lvl="2"/>
            <a:r>
              <a:rPr lang="en-US" dirty="0"/>
              <a:t>One estimate indicates that 2.5 quintillion bytes are generated daily worldwide. (</a:t>
            </a:r>
            <a:r>
              <a:rPr lang="en-US" u="sng" dirty="0">
                <a:hlinkClick r:id="rId2"/>
              </a:rPr>
              <a:t>www.ibm.com</a:t>
            </a:r>
            <a:r>
              <a:rPr lang="en-US" dirty="0" smtClean="0"/>
              <a:t>). 2.5 </a:t>
            </a:r>
            <a:r>
              <a:rPr lang="en-US" dirty="0"/>
              <a:t>with 18 zeros.</a:t>
            </a:r>
          </a:p>
          <a:p>
            <a:pPr lvl="2"/>
            <a:endParaRPr lang="en-US" dirty="0" smtClean="0"/>
          </a:p>
          <a:p>
            <a:r>
              <a:rPr lang="en-US" dirty="0" smtClean="0">
                <a:solidFill>
                  <a:srgbClr val="00B0F0"/>
                </a:solidFill>
              </a:rPr>
              <a:t>Variety</a:t>
            </a:r>
          </a:p>
          <a:p>
            <a:pPr lvl="2"/>
            <a:r>
              <a:rPr lang="en-US" dirty="0" smtClean="0"/>
              <a:t>The form of data is based on 2-D or 3-D points configured as vector or raster imagery.  This is entirely different than conventional big data which is alphanumeric or pixel-based (similar to raster but not vector)</a:t>
            </a:r>
            <a:endParaRPr lang="en-US" dirty="0" smtClean="0">
              <a:solidFill>
                <a:srgbClr val="00B0F0"/>
              </a:solidFill>
            </a:endParaRPr>
          </a:p>
          <a:p>
            <a:r>
              <a:rPr lang="en-US" dirty="0" smtClean="0">
                <a:solidFill>
                  <a:srgbClr val="00B0F0"/>
                </a:solidFill>
              </a:rPr>
              <a:t>Velocity</a:t>
            </a:r>
          </a:p>
          <a:p>
            <a:pPr lvl="2"/>
            <a:r>
              <a:rPr lang="en-US" dirty="0" smtClean="0"/>
              <a:t>Velocity is very fast since imagery travels at speed of light.</a:t>
            </a:r>
          </a:p>
          <a:p>
            <a:pPr lvl="2"/>
            <a:endParaRPr lang="en-US" dirty="0" smtClean="0"/>
          </a:p>
          <a:p>
            <a:pPr lvl="1"/>
            <a:endParaRPr lang="es-MX" dirty="0">
              <a:solidFill>
                <a:srgbClr val="00B0F0"/>
              </a:solidFill>
            </a:endParaRPr>
          </a:p>
        </p:txBody>
      </p:sp>
      <p:sp>
        <p:nvSpPr>
          <p:cNvPr id="4" name="Slide Number Placeholder 3"/>
          <p:cNvSpPr>
            <a:spLocks noGrp="1"/>
          </p:cNvSpPr>
          <p:nvPr>
            <p:ph type="sldNum" sz="quarter" idx="12"/>
          </p:nvPr>
        </p:nvSpPr>
        <p:spPr/>
        <p:txBody>
          <a:bodyPr/>
          <a:lstStyle/>
          <a:p>
            <a:fld id="{A1C22E60-29BA-4788-AA5E-A2D1E7D1034A}" type="slidenum">
              <a:rPr lang="es-MX" smtClean="0"/>
              <a:t>12</a:t>
            </a:fld>
            <a:endParaRPr lang="es-MX" dirty="0"/>
          </a:p>
        </p:txBody>
      </p:sp>
    </p:spTree>
    <p:extLst>
      <p:ext uri="{BB962C8B-B14F-4D97-AF65-F5344CB8AC3E}">
        <p14:creationId xmlns:p14="http://schemas.microsoft.com/office/powerpoint/2010/main" val="18533393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Five V’s of Spatial Big Data (cont.)</a:t>
            </a:r>
            <a:endParaRPr lang="es-MX" dirty="0"/>
          </a:p>
        </p:txBody>
      </p:sp>
      <p:sp>
        <p:nvSpPr>
          <p:cNvPr id="4" name="Content Placeholder 3"/>
          <p:cNvSpPr>
            <a:spLocks noGrp="1"/>
          </p:cNvSpPr>
          <p:nvPr>
            <p:ph idx="1"/>
          </p:nvPr>
        </p:nvSpPr>
        <p:spPr/>
        <p:txBody>
          <a:bodyPr>
            <a:normAutofit fontScale="92500" lnSpcReduction="10000"/>
          </a:bodyPr>
          <a:lstStyle/>
          <a:p>
            <a:r>
              <a:rPr lang="en-US" dirty="0" smtClean="0">
                <a:solidFill>
                  <a:srgbClr val="00B0F0"/>
                </a:solidFill>
              </a:rPr>
              <a:t>Veracity</a:t>
            </a:r>
          </a:p>
          <a:p>
            <a:pPr marL="914400" lvl="2" indent="0">
              <a:buNone/>
            </a:pPr>
            <a:r>
              <a:rPr lang="en-US" i="1" dirty="0" smtClean="0"/>
              <a:t>Attribute veracity</a:t>
            </a:r>
          </a:p>
          <a:p>
            <a:pPr lvl="2"/>
            <a:r>
              <a:rPr lang="en-US" dirty="0"/>
              <a:t>F</a:t>
            </a:r>
            <a:r>
              <a:rPr lang="en-US" dirty="0" smtClean="0"/>
              <a:t>or attribute (non-spatial) data, do the data meet data quality tests?</a:t>
            </a:r>
          </a:p>
          <a:p>
            <a:pPr lvl="3"/>
            <a:r>
              <a:rPr lang="en-US" dirty="0" smtClean="0"/>
              <a:t>Cross checking totals against other sources or historical trends</a:t>
            </a:r>
          </a:p>
          <a:p>
            <a:pPr lvl="3"/>
            <a:r>
              <a:rPr lang="en-US" dirty="0" smtClean="0"/>
              <a:t>Examination of outliers</a:t>
            </a:r>
          </a:p>
          <a:p>
            <a:pPr lvl="3"/>
            <a:r>
              <a:rPr lang="en-US" dirty="0" smtClean="0"/>
              <a:t>Review and audit of data collection techniques</a:t>
            </a:r>
          </a:p>
          <a:p>
            <a:pPr lvl="2"/>
            <a:endParaRPr lang="en-US" dirty="0"/>
          </a:p>
          <a:p>
            <a:pPr marL="914400" lvl="2" indent="0">
              <a:buNone/>
            </a:pPr>
            <a:r>
              <a:rPr lang="en-US" i="1" dirty="0" smtClean="0"/>
              <a:t>Spatial veracity</a:t>
            </a:r>
          </a:p>
          <a:p>
            <a:pPr lvl="2"/>
            <a:r>
              <a:rPr lang="en-US" dirty="0" smtClean="0"/>
              <a:t>For vector data (imagery based on points, lines, and polygons), the quality varies.  It depends on whether the points have been GPS determined, or determined by unknown origins or manually.  Also, resolution and projection issues can alter veracity.</a:t>
            </a:r>
          </a:p>
          <a:p>
            <a:pPr lvl="2"/>
            <a:r>
              <a:rPr lang="en-US" dirty="0" smtClean="0"/>
              <a:t>For geocoded points, there may be errors in the address tables and in the point location algorithms associated with addresses</a:t>
            </a:r>
          </a:p>
          <a:p>
            <a:pPr lvl="2"/>
            <a:r>
              <a:rPr lang="en-US" dirty="0" smtClean="0"/>
              <a:t>For raster data (imagery based on pixels), veracity depends on accuracy of recording instruments in satellites or aerial devices, and on timeliness.</a:t>
            </a:r>
            <a:endParaRPr lang="es-MX" dirty="0"/>
          </a:p>
        </p:txBody>
      </p:sp>
      <p:sp>
        <p:nvSpPr>
          <p:cNvPr id="2" name="Slide Number Placeholder 1"/>
          <p:cNvSpPr>
            <a:spLocks noGrp="1"/>
          </p:cNvSpPr>
          <p:nvPr>
            <p:ph type="sldNum" sz="quarter" idx="12"/>
          </p:nvPr>
        </p:nvSpPr>
        <p:spPr/>
        <p:txBody>
          <a:bodyPr/>
          <a:lstStyle/>
          <a:p>
            <a:fld id="{A1C22E60-29BA-4788-AA5E-A2D1E7D1034A}" type="slidenum">
              <a:rPr lang="es-MX" smtClean="0"/>
              <a:t>13</a:t>
            </a:fld>
            <a:endParaRPr lang="es-MX" dirty="0"/>
          </a:p>
        </p:txBody>
      </p:sp>
    </p:spTree>
    <p:extLst>
      <p:ext uri="{BB962C8B-B14F-4D97-AF65-F5344CB8AC3E}">
        <p14:creationId xmlns:p14="http://schemas.microsoft.com/office/powerpoint/2010/main" val="31209315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ibmbigdatahub.com/sites/default/files/infographic_file/4-Vs-of-big-dat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0777" y="0"/>
            <a:ext cx="11023600" cy="67721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950569" y="6509881"/>
            <a:ext cx="4147457" cy="276999"/>
          </a:xfrm>
          <a:prstGeom prst="rect">
            <a:avLst/>
          </a:prstGeom>
          <a:noFill/>
        </p:spPr>
        <p:txBody>
          <a:bodyPr wrap="square" rtlCol="0">
            <a:spAutoFit/>
          </a:bodyPr>
          <a:lstStyle/>
          <a:p>
            <a:r>
              <a:rPr lang="en-US" sz="1200" dirty="0" smtClean="0"/>
              <a:t>(source: courtesy of Brian Hilton)</a:t>
            </a:r>
            <a:endParaRPr lang="en-US" sz="1200" dirty="0"/>
          </a:p>
        </p:txBody>
      </p:sp>
    </p:spTree>
    <p:extLst>
      <p:ext uri="{BB962C8B-B14F-4D97-AF65-F5344CB8AC3E}">
        <p14:creationId xmlns:p14="http://schemas.microsoft.com/office/powerpoint/2010/main" val="36468356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Five V’s of Spatial Big Data </a:t>
            </a:r>
            <a:r>
              <a:rPr lang="en-US" sz="3600" dirty="0" smtClean="0"/>
              <a:t>(cont.)</a:t>
            </a:r>
            <a:endParaRPr lang="es-MX" sz="3600" dirty="0"/>
          </a:p>
        </p:txBody>
      </p:sp>
      <p:sp>
        <p:nvSpPr>
          <p:cNvPr id="3" name="Content Placeholder 2"/>
          <p:cNvSpPr>
            <a:spLocks noGrp="1"/>
          </p:cNvSpPr>
          <p:nvPr>
            <p:ph idx="1"/>
          </p:nvPr>
        </p:nvSpPr>
        <p:spPr/>
        <p:txBody>
          <a:bodyPr/>
          <a:lstStyle/>
          <a:p>
            <a:r>
              <a:rPr lang="en-US" dirty="0" smtClean="0">
                <a:solidFill>
                  <a:srgbClr val="00B0F0"/>
                </a:solidFill>
              </a:rPr>
              <a:t>Value</a:t>
            </a:r>
          </a:p>
          <a:p>
            <a:pPr lvl="2"/>
            <a:r>
              <a:rPr lang="en-US" dirty="0" smtClean="0"/>
              <a:t>For real-time spatial big data, decisions can be enhance through visualization of dynamic change in such spatial phenomena as climate, traffic, social-media-based attitudes, and massive inventory locations.</a:t>
            </a:r>
          </a:p>
          <a:p>
            <a:pPr lvl="2"/>
            <a:r>
              <a:rPr lang="en-US" dirty="0" smtClean="0"/>
              <a:t>Exploration of data trends can include spatial proximities and relationships.</a:t>
            </a:r>
          </a:p>
          <a:p>
            <a:pPr lvl="2"/>
            <a:r>
              <a:rPr lang="en-US" dirty="0" smtClean="0"/>
              <a:t>Once spatial big data are structured, formal spatial analytics can be applied, such as spatial autocorrelation, overlays, buffering, spatial cluster techniques, and location quotients.</a:t>
            </a:r>
          </a:p>
          <a:p>
            <a:pPr lvl="2"/>
            <a:endParaRPr lang="en-US" dirty="0" smtClean="0"/>
          </a:p>
          <a:p>
            <a:pPr lvl="2"/>
            <a:endParaRPr lang="es-MX" dirty="0"/>
          </a:p>
        </p:txBody>
      </p:sp>
      <p:sp>
        <p:nvSpPr>
          <p:cNvPr id="4" name="Slide Number Placeholder 3"/>
          <p:cNvSpPr>
            <a:spLocks noGrp="1"/>
          </p:cNvSpPr>
          <p:nvPr>
            <p:ph type="sldNum" sz="quarter" idx="12"/>
          </p:nvPr>
        </p:nvSpPr>
        <p:spPr/>
        <p:txBody>
          <a:bodyPr/>
          <a:lstStyle/>
          <a:p>
            <a:fld id="{A1C22E60-29BA-4788-AA5E-A2D1E7D1034A}" type="slidenum">
              <a:rPr lang="es-MX" smtClean="0"/>
              <a:t>15</a:t>
            </a:fld>
            <a:endParaRPr lang="es-MX" dirty="0"/>
          </a:p>
        </p:txBody>
      </p:sp>
    </p:spTree>
    <p:extLst>
      <p:ext uri="{BB962C8B-B14F-4D97-AF65-F5344CB8AC3E}">
        <p14:creationId xmlns:p14="http://schemas.microsoft.com/office/powerpoint/2010/main" val="4015311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Big Data differ from traditional datasets used for over 15 years?</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045027" y="1877786"/>
            <a:ext cx="5780315" cy="3820885"/>
          </a:xfrm>
          <a:prstGeom prst="rect">
            <a:avLst/>
          </a:prstGeom>
          <a:noFill/>
          <a:ln>
            <a:noFill/>
          </a:ln>
        </p:spPr>
      </p:pic>
      <p:sp>
        <p:nvSpPr>
          <p:cNvPr id="5" name="TextBox 4"/>
          <p:cNvSpPr txBox="1"/>
          <p:nvPr/>
        </p:nvSpPr>
        <p:spPr>
          <a:xfrm>
            <a:off x="7919357" y="2282351"/>
            <a:ext cx="3434443" cy="4401205"/>
          </a:xfrm>
          <a:prstGeom prst="rect">
            <a:avLst/>
          </a:prstGeom>
          <a:noFill/>
          <a:ln>
            <a:solidFill>
              <a:schemeClr val="accent1"/>
            </a:solidFill>
          </a:ln>
        </p:spPr>
        <p:txBody>
          <a:bodyPr wrap="square" rtlCol="0">
            <a:spAutoFit/>
          </a:bodyPr>
          <a:lstStyle/>
          <a:p>
            <a:r>
              <a:rPr lang="en-US" sz="2000" dirty="0" smtClean="0">
                <a:solidFill>
                  <a:srgbClr val="00B0F0"/>
                </a:solidFill>
              </a:rPr>
              <a:t>You can see that the traditional datasets could be quite large, but they were traditionally formatted in spreadsheets or data-bases, tended to be static, and were designed to prove hypotheses.</a:t>
            </a:r>
          </a:p>
          <a:p>
            <a:endParaRPr lang="en-US" sz="2000" dirty="0">
              <a:solidFill>
                <a:srgbClr val="00B0F0"/>
              </a:solidFill>
            </a:endParaRPr>
          </a:p>
          <a:p>
            <a:r>
              <a:rPr lang="en-US" sz="2000" dirty="0" smtClean="0">
                <a:solidFill>
                  <a:srgbClr val="00B0F0"/>
                </a:solidFill>
              </a:rPr>
              <a:t>By contrast, Big Data has the 5 Vs and can use machine learning, which pushes out solutions by seeing what works in big datasets.  The statistical term is exploratory.</a:t>
            </a:r>
            <a:endParaRPr lang="en-US" sz="2000" dirty="0">
              <a:solidFill>
                <a:srgbClr val="00B0F0"/>
              </a:solidFill>
            </a:endParaRPr>
          </a:p>
        </p:txBody>
      </p:sp>
      <p:sp>
        <p:nvSpPr>
          <p:cNvPr id="3" name="Slide Number Placeholder 2"/>
          <p:cNvSpPr>
            <a:spLocks noGrp="1"/>
          </p:cNvSpPr>
          <p:nvPr>
            <p:ph type="sldNum" sz="quarter" idx="12"/>
          </p:nvPr>
        </p:nvSpPr>
        <p:spPr/>
        <p:txBody>
          <a:bodyPr/>
          <a:lstStyle/>
          <a:p>
            <a:fld id="{A1B91E2C-DFED-4CEA-A67F-918285124F37}" type="slidenum">
              <a:rPr lang="en-US" smtClean="0"/>
              <a:t>16</a:t>
            </a:fld>
            <a:endParaRPr lang="en-US"/>
          </a:p>
        </p:txBody>
      </p:sp>
      <p:sp>
        <p:nvSpPr>
          <p:cNvPr id="6" name="TextBox 5"/>
          <p:cNvSpPr txBox="1"/>
          <p:nvPr/>
        </p:nvSpPr>
        <p:spPr>
          <a:xfrm>
            <a:off x="1145754" y="6356350"/>
            <a:ext cx="3459297" cy="307777"/>
          </a:xfrm>
          <a:prstGeom prst="rect">
            <a:avLst/>
          </a:prstGeom>
          <a:noFill/>
        </p:spPr>
        <p:txBody>
          <a:bodyPr wrap="square" rtlCol="0">
            <a:spAutoFit/>
          </a:bodyPr>
          <a:lstStyle/>
          <a:p>
            <a:r>
              <a:rPr lang="en-US" sz="1400" dirty="0" smtClean="0"/>
              <a:t>(Modified from Davenport, 2014)</a:t>
            </a:r>
            <a:endParaRPr lang="en-US" sz="1400" dirty="0"/>
          </a:p>
        </p:txBody>
      </p:sp>
    </p:spTree>
    <p:extLst>
      <p:ext uri="{BB962C8B-B14F-4D97-AF65-F5344CB8AC3E}">
        <p14:creationId xmlns:p14="http://schemas.microsoft.com/office/powerpoint/2010/main" val="17022952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7270" y="10390"/>
            <a:ext cx="4953000" cy="1143000"/>
          </a:xfrm>
        </p:spPr>
        <p:txBody>
          <a:bodyPr>
            <a:noAutofit/>
          </a:bodyPr>
          <a:lstStyle/>
          <a:p>
            <a:r>
              <a:rPr lang="en-US" altLang="es-MX" sz="2000" dirty="0">
                <a:solidFill>
                  <a:srgbClr val="00B0F0"/>
                </a:solidFill>
              </a:rPr>
              <a:t>Spatial Big Data – Example of Locations and Movement of Central New York City Taxicabs, based on space, time, and attributes</a:t>
            </a:r>
            <a:endParaRPr lang="en-US" sz="20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42626" y="10391"/>
            <a:ext cx="3625374" cy="2885209"/>
          </a:xfrm>
        </p:spPr>
      </p:pic>
      <p:pic>
        <p:nvPicPr>
          <p:cNvPr id="4" name="Picture 3"/>
          <p:cNvPicPr>
            <a:picLocks noChangeAspect="1"/>
          </p:cNvPicPr>
          <p:nvPr/>
        </p:nvPicPr>
        <p:blipFill>
          <a:blip r:embed="rId3"/>
          <a:stretch>
            <a:fillRect/>
          </a:stretch>
        </p:blipFill>
        <p:spPr>
          <a:xfrm>
            <a:off x="1524001" y="2895601"/>
            <a:ext cx="6582003" cy="3997905"/>
          </a:xfrm>
          <a:prstGeom prst="rect">
            <a:avLst/>
          </a:prstGeom>
        </p:spPr>
      </p:pic>
      <p:sp>
        <p:nvSpPr>
          <p:cNvPr id="6" name="TextBox 5"/>
          <p:cNvSpPr txBox="1"/>
          <p:nvPr/>
        </p:nvSpPr>
        <p:spPr>
          <a:xfrm>
            <a:off x="1752600" y="1153390"/>
            <a:ext cx="5167670" cy="1600438"/>
          </a:xfrm>
          <a:prstGeom prst="rect">
            <a:avLst/>
          </a:prstGeom>
          <a:noFill/>
        </p:spPr>
        <p:txBody>
          <a:bodyPr wrap="square" rtlCol="0">
            <a:spAutoFit/>
          </a:bodyPr>
          <a:lstStyle/>
          <a:p>
            <a:r>
              <a:rPr lang="en-US" sz="1400" dirty="0"/>
              <a:t>A user-friendly interface TaxiVis allows users to view and analyze the patterns and movements of </a:t>
            </a:r>
            <a:r>
              <a:rPr lang="en-US" sz="1400" dirty="0" smtClean="0"/>
              <a:t>over 173 million taxi trips </a:t>
            </a:r>
            <a:r>
              <a:rPr lang="en-US" sz="1400" dirty="0"/>
              <a:t>daily in central NYC.  The data from NY Taxi and Limousine Commission gives pickup and drop off locations, time, and attributes.</a:t>
            </a:r>
          </a:p>
          <a:p>
            <a:r>
              <a:rPr lang="en-US" sz="1400" dirty="0"/>
              <a:t>Commercial map rendering is done using Google Maps, Bing Maps and OpenStreet Map. Simple or complex queries can be done.</a:t>
            </a:r>
          </a:p>
          <a:p>
            <a:r>
              <a:rPr lang="en-US" sz="1400" dirty="0"/>
              <a:t>Balance between simplicity and expressiveness.</a:t>
            </a:r>
          </a:p>
        </p:txBody>
      </p:sp>
      <p:sp>
        <p:nvSpPr>
          <p:cNvPr id="7" name="TextBox 6"/>
          <p:cNvSpPr txBox="1"/>
          <p:nvPr/>
        </p:nvSpPr>
        <p:spPr>
          <a:xfrm>
            <a:off x="8228360" y="2992476"/>
            <a:ext cx="2287241" cy="3293209"/>
          </a:xfrm>
          <a:prstGeom prst="rect">
            <a:avLst/>
          </a:prstGeom>
          <a:noFill/>
        </p:spPr>
        <p:txBody>
          <a:bodyPr wrap="square" rtlCol="0">
            <a:spAutoFit/>
          </a:bodyPr>
          <a:lstStyle/>
          <a:p>
            <a:r>
              <a:rPr lang="en-US" sz="1600" dirty="0"/>
              <a:t>The example shows taxi trips from lower Manhattan area to LaGuardia airport area  (upper part of image) and Kennedy airport area (lower part). The volume of trips are given in the lower hourly graphs for Sundays in May 2011 (left) and Monday (right), with blue for LaGuardia and red for Kennedy.</a:t>
            </a:r>
          </a:p>
        </p:txBody>
      </p:sp>
      <p:sp>
        <p:nvSpPr>
          <p:cNvPr id="8" name="TextBox 7"/>
          <p:cNvSpPr txBox="1"/>
          <p:nvPr/>
        </p:nvSpPr>
        <p:spPr>
          <a:xfrm>
            <a:off x="8380759" y="6400800"/>
            <a:ext cx="1982441" cy="261610"/>
          </a:xfrm>
          <a:prstGeom prst="rect">
            <a:avLst/>
          </a:prstGeom>
          <a:noFill/>
        </p:spPr>
        <p:txBody>
          <a:bodyPr wrap="square" rtlCol="0">
            <a:spAutoFit/>
          </a:bodyPr>
          <a:lstStyle/>
          <a:p>
            <a:r>
              <a:rPr lang="en-US" sz="1100" dirty="0"/>
              <a:t>(Source: Ferreira et al., 2013)</a:t>
            </a:r>
          </a:p>
        </p:txBody>
      </p:sp>
      <p:sp>
        <p:nvSpPr>
          <p:cNvPr id="9" name="Slide Number Placeholder 8"/>
          <p:cNvSpPr>
            <a:spLocks noGrp="1"/>
          </p:cNvSpPr>
          <p:nvPr>
            <p:ph type="sldNum" sz="quarter" idx="12"/>
          </p:nvPr>
        </p:nvSpPr>
        <p:spPr/>
        <p:txBody>
          <a:bodyPr/>
          <a:lstStyle/>
          <a:p>
            <a:fld id="{A1C22E60-29BA-4788-AA5E-A2D1E7D1034A}" type="slidenum">
              <a:rPr lang="es-MX" smtClean="0"/>
              <a:t>17</a:t>
            </a:fld>
            <a:endParaRPr lang="es-MX" dirty="0"/>
          </a:p>
        </p:txBody>
      </p:sp>
    </p:spTree>
    <p:extLst>
      <p:ext uri="{BB962C8B-B14F-4D97-AF65-F5344CB8AC3E}">
        <p14:creationId xmlns:p14="http://schemas.microsoft.com/office/powerpoint/2010/main" val="40873168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New York City Taxi example – further capabilities</a:t>
            </a:r>
            <a:endParaRPr lang="en-US" dirty="0"/>
          </a:p>
        </p:txBody>
      </p:sp>
      <p:sp>
        <p:nvSpPr>
          <p:cNvPr id="3" name="Content Placeholder 2"/>
          <p:cNvSpPr>
            <a:spLocks noGrp="1"/>
          </p:cNvSpPr>
          <p:nvPr>
            <p:ph idx="1"/>
          </p:nvPr>
        </p:nvSpPr>
        <p:spPr>
          <a:xfrm>
            <a:off x="1752600" y="1600201"/>
            <a:ext cx="4419600" cy="4525963"/>
          </a:xfrm>
        </p:spPr>
        <p:txBody>
          <a:bodyPr>
            <a:noAutofit/>
          </a:bodyPr>
          <a:lstStyle/>
          <a:p>
            <a:r>
              <a:rPr lang="en-US" sz="2000" dirty="0"/>
              <a:t>Side-by-side “sensor” maps over time</a:t>
            </a:r>
          </a:p>
          <a:p>
            <a:r>
              <a:rPr lang="en-US" sz="2000" dirty="0"/>
              <a:t>Visual queries for pick-up AND drop-off</a:t>
            </a:r>
          </a:p>
          <a:p>
            <a:r>
              <a:rPr lang="en-US" sz="2000" dirty="0"/>
              <a:t>Constraints of attributes of taxi id, distance traveled, fare, and tip amount</a:t>
            </a:r>
          </a:p>
          <a:p>
            <a:pPr lvl="2"/>
            <a:r>
              <a:rPr lang="en-US" sz="1600" dirty="0"/>
              <a:t>Enables economic analysis</a:t>
            </a:r>
          </a:p>
          <a:p>
            <a:r>
              <a:rPr lang="en-US" sz="2000" dirty="0"/>
              <a:t>Complex queries.</a:t>
            </a:r>
          </a:p>
          <a:p>
            <a:pPr lvl="2"/>
            <a:r>
              <a:rPr lang="en-US" sz="1600" dirty="0"/>
              <a:t>Use set-theoretic functions on simple queries</a:t>
            </a:r>
          </a:p>
          <a:p>
            <a:r>
              <a:rPr lang="en-US" sz="2000" dirty="0"/>
              <a:t>Level-of-detail reduced the number of points shown on the map.</a:t>
            </a:r>
          </a:p>
          <a:p>
            <a:pPr lvl="2"/>
            <a:r>
              <a:rPr lang="en-US" sz="1600" dirty="0"/>
              <a:t>Done by hierarchical sampling of point cloud</a:t>
            </a:r>
          </a:p>
          <a:p>
            <a:r>
              <a:rPr lang="en-US" sz="2000" dirty="0"/>
              <a:t>Density heat maps</a:t>
            </a:r>
          </a:p>
          <a:p>
            <a:r>
              <a:rPr lang="en-US" sz="2000" dirty="0"/>
              <a:t>Different visualizations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3183" y="1752600"/>
            <a:ext cx="4444817" cy="4236657"/>
          </a:xfrm>
          <a:prstGeom prst="rect">
            <a:avLst/>
          </a:prstGeom>
        </p:spPr>
      </p:pic>
      <p:sp>
        <p:nvSpPr>
          <p:cNvPr id="5" name="TextBox 4"/>
          <p:cNvSpPr txBox="1"/>
          <p:nvPr/>
        </p:nvSpPr>
        <p:spPr>
          <a:xfrm>
            <a:off x="8262996" y="6400800"/>
            <a:ext cx="1982441" cy="261610"/>
          </a:xfrm>
          <a:prstGeom prst="rect">
            <a:avLst/>
          </a:prstGeom>
          <a:noFill/>
        </p:spPr>
        <p:txBody>
          <a:bodyPr wrap="square" rtlCol="0">
            <a:spAutoFit/>
          </a:bodyPr>
          <a:lstStyle/>
          <a:p>
            <a:r>
              <a:rPr lang="en-US" sz="1100" dirty="0"/>
              <a:t>(Source: Ferreira et al., 2013)</a:t>
            </a:r>
          </a:p>
        </p:txBody>
      </p:sp>
      <p:sp>
        <p:nvSpPr>
          <p:cNvPr id="6" name="Slide Number Placeholder 5"/>
          <p:cNvSpPr>
            <a:spLocks noGrp="1"/>
          </p:cNvSpPr>
          <p:nvPr>
            <p:ph type="sldNum" sz="quarter" idx="12"/>
          </p:nvPr>
        </p:nvSpPr>
        <p:spPr/>
        <p:txBody>
          <a:bodyPr/>
          <a:lstStyle/>
          <a:p>
            <a:fld id="{A1C22E60-29BA-4788-AA5E-A2D1E7D1034A}" type="slidenum">
              <a:rPr lang="es-MX" smtClean="0"/>
              <a:t>18</a:t>
            </a:fld>
            <a:endParaRPr lang="es-MX" dirty="0"/>
          </a:p>
        </p:txBody>
      </p:sp>
    </p:spTree>
    <p:extLst>
      <p:ext uri="{BB962C8B-B14F-4D97-AF65-F5344CB8AC3E}">
        <p14:creationId xmlns:p14="http://schemas.microsoft.com/office/powerpoint/2010/main" val="17557593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Spatial Big Data and Analytics</a:t>
            </a:r>
          </a:p>
        </p:txBody>
      </p:sp>
      <p:sp>
        <p:nvSpPr>
          <p:cNvPr id="3" name="Content Placeholder 2"/>
          <p:cNvSpPr>
            <a:spLocks noGrp="1"/>
          </p:cNvSpPr>
          <p:nvPr>
            <p:ph idx="1"/>
          </p:nvPr>
        </p:nvSpPr>
        <p:spPr/>
        <p:txBody>
          <a:bodyPr>
            <a:normAutofit fontScale="70000" lnSpcReduction="20000"/>
          </a:bodyPr>
          <a:lstStyle/>
          <a:p>
            <a:pPr marL="0" indent="0">
              <a:buNone/>
            </a:pPr>
            <a:r>
              <a:rPr lang="en-US" dirty="0"/>
              <a:t>NYC Taxi Data - </a:t>
            </a:r>
            <a:r>
              <a:rPr lang="en-US" dirty="0" smtClean="0"/>
              <a:t>includes </a:t>
            </a:r>
            <a:r>
              <a:rPr lang="en-US" dirty="0"/>
              <a:t>driver details, pickup and drop-off locations, time of day, trip locations (longitude-latitude), cab fare and tip </a:t>
            </a:r>
            <a:r>
              <a:rPr lang="en-US" dirty="0" smtClean="0"/>
              <a:t>amounts.  An </a:t>
            </a:r>
            <a:r>
              <a:rPr lang="en-US" dirty="0"/>
              <a:t>analysis of the </a:t>
            </a:r>
            <a:r>
              <a:rPr lang="en-US" dirty="0" smtClean="0"/>
              <a:t>data, for instance, </a:t>
            </a:r>
            <a:r>
              <a:rPr lang="en-US" dirty="0"/>
              <a:t>shows </a:t>
            </a:r>
            <a:r>
              <a:rPr lang="en-US" dirty="0" smtClean="0"/>
              <a:t>that:</a:t>
            </a:r>
          </a:p>
          <a:p>
            <a:endParaRPr lang="en-US" dirty="0" smtClean="0"/>
          </a:p>
          <a:p>
            <a:pPr lvl="1"/>
            <a:r>
              <a:rPr lang="en-US" dirty="0"/>
              <a:t>A</a:t>
            </a:r>
            <a:r>
              <a:rPr lang="en-US" dirty="0" smtClean="0"/>
              <a:t>lmost </a:t>
            </a:r>
            <a:r>
              <a:rPr lang="en-US" dirty="0"/>
              <a:t>50% of the trips </a:t>
            </a:r>
            <a:r>
              <a:rPr lang="en-US" b="1" dirty="0"/>
              <a:t>did not </a:t>
            </a:r>
            <a:r>
              <a:rPr lang="en-US" dirty="0"/>
              <a:t>result in a </a:t>
            </a:r>
            <a:r>
              <a:rPr lang="en-US" dirty="0" smtClean="0"/>
              <a:t>tip,</a:t>
            </a:r>
          </a:p>
          <a:p>
            <a:pPr lvl="1"/>
            <a:r>
              <a:rPr lang="en-US" dirty="0"/>
              <a:t>T</a:t>
            </a:r>
            <a:r>
              <a:rPr lang="en-US" dirty="0" smtClean="0"/>
              <a:t>he </a:t>
            </a:r>
            <a:r>
              <a:rPr lang="en-US" dirty="0"/>
              <a:t>median tip on </a:t>
            </a:r>
            <a:r>
              <a:rPr lang="en-US" b="1" dirty="0"/>
              <a:t>Friday and Saturday nights was typically the </a:t>
            </a:r>
            <a:r>
              <a:rPr lang="en-US" b="1" dirty="0" smtClean="0"/>
              <a:t>highest</a:t>
            </a:r>
            <a:r>
              <a:rPr lang="en-US" dirty="0" smtClean="0"/>
              <a:t>, and</a:t>
            </a:r>
          </a:p>
          <a:p>
            <a:pPr lvl="1"/>
            <a:r>
              <a:rPr lang="en-US" dirty="0"/>
              <a:t>T</a:t>
            </a:r>
            <a:r>
              <a:rPr lang="en-US" dirty="0" smtClean="0"/>
              <a:t>he </a:t>
            </a:r>
            <a:r>
              <a:rPr lang="en-US" b="1" dirty="0"/>
              <a:t>largest tips </a:t>
            </a:r>
            <a:r>
              <a:rPr lang="en-US" dirty="0"/>
              <a:t>came from taxis </a:t>
            </a:r>
            <a:r>
              <a:rPr lang="en-US" b="1" dirty="0"/>
              <a:t>going from Manhattan to Queens</a:t>
            </a:r>
            <a:r>
              <a:rPr lang="en-US" dirty="0" smtClean="0"/>
              <a:t>.</a:t>
            </a:r>
          </a:p>
          <a:p>
            <a:pPr lvl="1"/>
            <a:endParaRPr lang="en-US" dirty="0"/>
          </a:p>
          <a:p>
            <a:pPr marL="0" indent="0">
              <a:buNone/>
            </a:pPr>
            <a:r>
              <a:rPr lang="en-US" dirty="0">
                <a:solidFill>
                  <a:srgbClr val="00B0F0"/>
                </a:solidFill>
              </a:rPr>
              <a:t>Was a tip paid for the trip? (Binary Classification)</a:t>
            </a:r>
          </a:p>
          <a:p>
            <a:pPr marL="0" indent="0">
              <a:buNone/>
            </a:pPr>
            <a:endParaRPr lang="en-US" dirty="0">
              <a:solidFill>
                <a:srgbClr val="00B0F0"/>
              </a:solidFill>
            </a:endParaRPr>
          </a:p>
          <a:p>
            <a:pPr marL="0" indent="0">
              <a:buNone/>
            </a:pPr>
            <a:r>
              <a:rPr lang="en-US" dirty="0">
                <a:solidFill>
                  <a:srgbClr val="00B0F0"/>
                </a:solidFill>
              </a:rPr>
              <a:t>What was the tip amount range? (Multiclass Classification)</a:t>
            </a:r>
          </a:p>
          <a:p>
            <a:endParaRPr lang="en-US" dirty="0">
              <a:solidFill>
                <a:srgbClr val="00B0F0"/>
              </a:solidFill>
            </a:endParaRPr>
          </a:p>
          <a:p>
            <a:pPr marL="0" indent="0">
              <a:buNone/>
            </a:pPr>
            <a:r>
              <a:rPr lang="en-US" dirty="0">
                <a:solidFill>
                  <a:srgbClr val="00B0F0"/>
                </a:solidFill>
              </a:rPr>
              <a:t>What was the tip amount? (Regression</a:t>
            </a:r>
            <a:r>
              <a:rPr lang="en-US" dirty="0" smtClean="0">
                <a:solidFill>
                  <a:srgbClr val="00B0F0"/>
                </a:solidFill>
              </a:rPr>
              <a:t>)</a:t>
            </a:r>
          </a:p>
          <a:p>
            <a:pPr marL="0" indent="0">
              <a:buNone/>
            </a:pPr>
            <a:endParaRPr lang="en-US" dirty="0">
              <a:solidFill>
                <a:srgbClr val="00B0F0"/>
              </a:solidFill>
            </a:endParaRPr>
          </a:p>
          <a:p>
            <a:pPr marL="0" indent="0">
              <a:buNone/>
            </a:pPr>
            <a:r>
              <a:rPr lang="en-US" dirty="0" smtClean="0">
                <a:solidFill>
                  <a:srgbClr val="00B0F0"/>
                </a:solidFill>
              </a:rPr>
              <a:t>How agglomerated are the origin points of the taxi rides? (Spatial Autocorrelation, Moran’s I)</a:t>
            </a:r>
            <a:endParaRPr lang="en-US" dirty="0">
              <a:solidFill>
                <a:srgbClr val="00B0F0"/>
              </a:solidFill>
            </a:endParaRPr>
          </a:p>
          <a:p>
            <a:pPr lvl="1"/>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85420" y="365125"/>
            <a:ext cx="2265227" cy="1433271"/>
          </a:xfrm>
          <a:prstGeom prst="rect">
            <a:avLst/>
          </a:prstGeom>
        </p:spPr>
      </p:pic>
    </p:spTree>
    <p:extLst>
      <p:ext uri="{BB962C8B-B14F-4D97-AF65-F5344CB8AC3E}">
        <p14:creationId xmlns:p14="http://schemas.microsoft.com/office/powerpoint/2010/main" val="23362125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94204"/>
          </a:xfrm>
        </p:spPr>
        <p:txBody>
          <a:bodyPr/>
          <a:lstStyle/>
          <a:p>
            <a:r>
              <a:rPr lang="en-US" dirty="0" smtClean="0"/>
              <a:t>The Goal: Solve a Spatial Big Data Problem</a:t>
            </a:r>
            <a:endParaRPr lang="en-US" dirty="0"/>
          </a:p>
        </p:txBody>
      </p:sp>
      <p:sp>
        <p:nvSpPr>
          <p:cNvPr id="3" name="Content Placeholder 2"/>
          <p:cNvSpPr>
            <a:spLocks noGrp="1"/>
          </p:cNvSpPr>
          <p:nvPr>
            <p:ph idx="1"/>
          </p:nvPr>
        </p:nvSpPr>
        <p:spPr>
          <a:xfrm>
            <a:off x="838200" y="1436914"/>
            <a:ext cx="10515600" cy="4740049"/>
          </a:xfrm>
        </p:spPr>
        <p:txBody>
          <a:bodyPr>
            <a:normAutofit fontScale="77500" lnSpcReduction="20000"/>
          </a:bodyPr>
          <a:lstStyle/>
          <a:p>
            <a:r>
              <a:rPr lang="en-US" dirty="0"/>
              <a:t>Consider if you had the data on all the graduate students studying in the U.S.</a:t>
            </a:r>
          </a:p>
          <a:p>
            <a:pPr lvl="1"/>
            <a:r>
              <a:rPr lang="en-US" dirty="0"/>
              <a:t>1.7 million according to U.S. Dept. of Education.</a:t>
            </a:r>
          </a:p>
          <a:p>
            <a:pPr marL="0" indent="0">
              <a:buNone/>
            </a:pPr>
            <a:endParaRPr lang="en-US" dirty="0"/>
          </a:p>
          <a:p>
            <a:r>
              <a:rPr lang="en-US" dirty="0"/>
              <a:t>You are analyzing their recording with real-time updating, as the data change from day to day. You have 2 years of the data updated on a daily basis. For each graduate student you have location (lat.-long.), 25 characteristics, </a:t>
            </a:r>
            <a:r>
              <a:rPr lang="en-US" dirty="0" smtClean="0"/>
              <a:t>a photo</a:t>
            </a:r>
            <a:r>
              <a:rPr lang="en-US" dirty="0"/>
              <a:t>, free-form audio recordings about the student’s background and readiness, and sample video in which the student discusses his/her graduate study goals.</a:t>
            </a:r>
          </a:p>
          <a:p>
            <a:pPr marL="0" indent="0">
              <a:buNone/>
            </a:pPr>
            <a:endParaRPr lang="en-US" dirty="0"/>
          </a:p>
          <a:p>
            <a:r>
              <a:rPr lang="en-US" dirty="0"/>
              <a:t>How would you approach organizing the data, so an analyst wishing to study trends in graduate student goals and interests could narrow the data down and do the necessary analytics to gain value?  Keep in mind that the data are in varied formats (numbers, addresses (x-y), text, data-base, video, audio).</a:t>
            </a:r>
          </a:p>
          <a:p>
            <a:pPr marL="0" indent="0">
              <a:buNone/>
            </a:pPr>
            <a:endParaRPr lang="en-US" dirty="0"/>
          </a:p>
          <a:p>
            <a:r>
              <a:rPr lang="en-US" dirty="0"/>
              <a:t>These types of problems are ones </a:t>
            </a:r>
            <a:r>
              <a:rPr lang="en-US" dirty="0" smtClean="0"/>
              <a:t>this workshop seeks </a:t>
            </a:r>
            <a:r>
              <a:rPr lang="en-US" dirty="0"/>
              <a:t>to </a:t>
            </a:r>
            <a:r>
              <a:rPr lang="en-US" dirty="0" smtClean="0"/>
              <a:t>introduce the skills to address, </a:t>
            </a:r>
            <a:r>
              <a:rPr lang="en-US" dirty="0"/>
              <a:t>and </a:t>
            </a:r>
            <a:r>
              <a:rPr lang="en-US" dirty="0" smtClean="0"/>
              <a:t>the answers </a:t>
            </a:r>
            <a:r>
              <a:rPr lang="en-US" dirty="0"/>
              <a:t>for.  </a:t>
            </a:r>
          </a:p>
          <a:p>
            <a:endParaRPr lang="en-US" dirty="0"/>
          </a:p>
        </p:txBody>
      </p:sp>
      <p:sp>
        <p:nvSpPr>
          <p:cNvPr id="4" name="Slide Number Placeholder 3"/>
          <p:cNvSpPr>
            <a:spLocks noGrp="1"/>
          </p:cNvSpPr>
          <p:nvPr>
            <p:ph type="sldNum" sz="quarter" idx="12"/>
          </p:nvPr>
        </p:nvSpPr>
        <p:spPr/>
        <p:txBody>
          <a:bodyPr/>
          <a:lstStyle/>
          <a:p>
            <a:fld id="{A1B91E2C-DFED-4CEA-A67F-918285124F37}" type="slidenum">
              <a:rPr lang="en-US" smtClean="0"/>
              <a:t>2</a:t>
            </a:fld>
            <a:endParaRPr lang="en-US"/>
          </a:p>
        </p:txBody>
      </p:sp>
    </p:spTree>
    <p:extLst>
      <p:ext uri="{BB962C8B-B14F-4D97-AF65-F5344CB8AC3E}">
        <p14:creationId xmlns:p14="http://schemas.microsoft.com/office/powerpoint/2010/main" val="2731683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015" t="44" r="2464" b="-44"/>
          <a:stretch/>
        </p:blipFill>
        <p:spPr>
          <a:xfrm rot="-60000">
            <a:off x="2923246" y="745322"/>
            <a:ext cx="6870708" cy="5700541"/>
          </a:xfrm>
          <a:prstGeom prst="rect">
            <a:avLst/>
          </a:prstGeom>
        </p:spPr>
      </p:pic>
      <p:sp>
        <p:nvSpPr>
          <p:cNvPr id="5" name="TextBox 4"/>
          <p:cNvSpPr txBox="1"/>
          <p:nvPr/>
        </p:nvSpPr>
        <p:spPr>
          <a:xfrm>
            <a:off x="3124201" y="6205502"/>
            <a:ext cx="6718975" cy="307777"/>
          </a:xfrm>
          <a:prstGeom prst="rect">
            <a:avLst/>
          </a:prstGeom>
          <a:noFill/>
        </p:spPr>
        <p:txBody>
          <a:bodyPr wrap="square" rtlCol="0">
            <a:spAutoFit/>
          </a:bodyPr>
          <a:lstStyle/>
          <a:p>
            <a:r>
              <a:rPr lang="en-US" sz="1400" dirty="0"/>
              <a:t>Source: Longley, P. et al. (2011). </a:t>
            </a:r>
            <a:r>
              <a:rPr lang="en-US" sz="1400" i="1" dirty="0"/>
              <a:t>Geographic Information Systems &amp; Science</a:t>
            </a:r>
            <a:r>
              <a:rPr lang="en-US" sz="1400" dirty="0"/>
              <a:t>, Wiley, p. 103.</a:t>
            </a:r>
          </a:p>
        </p:txBody>
      </p:sp>
      <p:sp>
        <p:nvSpPr>
          <p:cNvPr id="2" name="Title 1"/>
          <p:cNvSpPr>
            <a:spLocks noGrp="1"/>
          </p:cNvSpPr>
          <p:nvPr>
            <p:ph type="title"/>
          </p:nvPr>
        </p:nvSpPr>
        <p:spPr>
          <a:xfrm>
            <a:off x="1524000" y="152400"/>
            <a:ext cx="9144000" cy="762000"/>
          </a:xfrm>
        </p:spPr>
        <p:txBody>
          <a:bodyPr>
            <a:noAutofit/>
          </a:bodyPr>
          <a:lstStyle/>
          <a:p>
            <a:r>
              <a:rPr lang="en-US" sz="3100" dirty="0"/>
              <a:t>Spatial Autocorrelation Patterns Measured by </a:t>
            </a:r>
            <a:br>
              <a:rPr lang="en-US" sz="3100" dirty="0"/>
            </a:br>
            <a:r>
              <a:rPr lang="en-US" sz="3100" dirty="0"/>
              <a:t>Moran’s I</a:t>
            </a:r>
          </a:p>
        </p:txBody>
      </p:sp>
      <p:sp>
        <p:nvSpPr>
          <p:cNvPr id="6" name="Slide Number Placeholder 5"/>
          <p:cNvSpPr>
            <a:spLocks noGrp="1"/>
          </p:cNvSpPr>
          <p:nvPr>
            <p:ph type="sldNum" sz="quarter" idx="12"/>
          </p:nvPr>
        </p:nvSpPr>
        <p:spPr/>
        <p:txBody>
          <a:bodyPr/>
          <a:lstStyle/>
          <a:p>
            <a:fld id="{830941F9-1B39-4938-A77B-08094411C13E}" type="slidenum">
              <a:rPr lang="en-US" smtClean="0"/>
              <a:pPr/>
              <a:t>20</a:t>
            </a:fld>
            <a:endParaRPr lang="en-US"/>
          </a:p>
        </p:txBody>
      </p:sp>
    </p:spTree>
    <p:extLst>
      <p:ext uri="{BB962C8B-B14F-4D97-AF65-F5344CB8AC3E}">
        <p14:creationId xmlns:p14="http://schemas.microsoft.com/office/powerpoint/2010/main" val="24705321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Data Analytic </a:t>
            </a:r>
            <a:r>
              <a:rPr lang="en-US" dirty="0" smtClean="0"/>
              <a:t>Traditional </a:t>
            </a:r>
            <a:br>
              <a:rPr lang="en-US" dirty="0" smtClean="0"/>
            </a:br>
            <a:r>
              <a:rPr lang="en-US" dirty="0" smtClean="0"/>
              <a:t>Techniques</a:t>
            </a:r>
            <a:endParaRPr lang="en-US" dirty="0"/>
          </a:p>
        </p:txBody>
      </p:sp>
      <p:sp>
        <p:nvSpPr>
          <p:cNvPr id="3" name="Content Placeholder 2"/>
          <p:cNvSpPr>
            <a:spLocks noGrp="1"/>
          </p:cNvSpPr>
          <p:nvPr>
            <p:ph idx="1"/>
          </p:nvPr>
        </p:nvSpPr>
        <p:spPr>
          <a:xfrm>
            <a:off x="838200" y="1737903"/>
            <a:ext cx="10515600" cy="4351338"/>
          </a:xfrm>
        </p:spPr>
        <p:txBody>
          <a:bodyPr>
            <a:normAutofit/>
          </a:bodyPr>
          <a:lstStyle/>
          <a:p>
            <a:pPr marL="0" indent="0">
              <a:buNone/>
            </a:pPr>
            <a:r>
              <a:rPr lang="en-US" dirty="0" smtClean="0"/>
              <a:t>What is enabling </a:t>
            </a:r>
            <a:r>
              <a:rPr lang="en-US" dirty="0"/>
              <a:t>t</a:t>
            </a:r>
            <a:r>
              <a:rPr lang="en-US" dirty="0" smtClean="0"/>
              <a:t>hem?</a:t>
            </a:r>
          </a:p>
          <a:p>
            <a:pPr lvl="1"/>
            <a:r>
              <a:rPr lang="en-US" dirty="0" smtClean="0"/>
              <a:t>Classification</a:t>
            </a:r>
            <a:endParaRPr lang="en-US" dirty="0"/>
          </a:p>
          <a:p>
            <a:pPr lvl="1"/>
            <a:r>
              <a:rPr lang="en-US" dirty="0"/>
              <a:t>Clustering</a:t>
            </a:r>
          </a:p>
          <a:p>
            <a:pPr lvl="1"/>
            <a:r>
              <a:rPr lang="en-US" dirty="0"/>
              <a:t>Regression</a:t>
            </a:r>
          </a:p>
          <a:p>
            <a:pPr lvl="1"/>
            <a:r>
              <a:rPr lang="en-US" dirty="0"/>
              <a:t>Simulation</a:t>
            </a:r>
          </a:p>
          <a:p>
            <a:pPr lvl="1"/>
            <a:r>
              <a:rPr lang="en-US" dirty="0" smtClean="0"/>
              <a:t>Anomaly Detection</a:t>
            </a:r>
          </a:p>
          <a:p>
            <a:pPr lvl="1"/>
            <a:r>
              <a:rPr lang="en-US" dirty="0" smtClean="0"/>
              <a:t>Numerical Forecasting</a:t>
            </a:r>
          </a:p>
          <a:p>
            <a:pPr lvl="1"/>
            <a:r>
              <a:rPr lang="en-US" dirty="0" smtClean="0"/>
              <a:t>Optimization</a:t>
            </a:r>
          </a:p>
          <a:p>
            <a:pPr lvl="1"/>
            <a:r>
              <a:rPr lang="en-US" b="1" dirty="0" smtClean="0">
                <a:solidFill>
                  <a:srgbClr val="FF0000"/>
                </a:solidFill>
              </a:rPr>
              <a:t>Geographic Mapping </a:t>
            </a:r>
          </a:p>
          <a:p>
            <a:pPr lvl="1"/>
            <a:r>
              <a:rPr lang="en-US" b="1" dirty="0" smtClean="0"/>
              <a:t>…</a:t>
            </a:r>
          </a:p>
          <a:p>
            <a:pPr marL="0" indent="0">
              <a:buNone/>
            </a:pPr>
            <a:endParaRPr lang="en-US" dirty="0" smtClean="0"/>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5795" y="2877540"/>
            <a:ext cx="4534410" cy="249973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6710" y="4117697"/>
            <a:ext cx="3207090" cy="244643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1102" y="412340"/>
            <a:ext cx="3704126" cy="2735355"/>
          </a:xfrm>
          <a:prstGeom prst="rect">
            <a:avLst/>
          </a:prstGeom>
        </p:spPr>
      </p:pic>
      <p:sp>
        <p:nvSpPr>
          <p:cNvPr id="9" name="TextBox 8"/>
          <p:cNvSpPr txBox="1"/>
          <p:nvPr/>
        </p:nvSpPr>
        <p:spPr>
          <a:xfrm>
            <a:off x="8963139" y="6550223"/>
            <a:ext cx="4147457" cy="307777"/>
          </a:xfrm>
          <a:prstGeom prst="rect">
            <a:avLst/>
          </a:prstGeom>
          <a:noFill/>
        </p:spPr>
        <p:txBody>
          <a:bodyPr wrap="square" rtlCol="0">
            <a:spAutoFit/>
          </a:bodyPr>
          <a:lstStyle/>
          <a:p>
            <a:r>
              <a:rPr lang="en-US" sz="1400" dirty="0" smtClean="0"/>
              <a:t>(modified from Brian Hilton)</a:t>
            </a:r>
            <a:endParaRPr lang="en-US" sz="1400" dirty="0"/>
          </a:p>
        </p:txBody>
      </p:sp>
      <p:sp>
        <p:nvSpPr>
          <p:cNvPr id="4" name="TextBox 3"/>
          <p:cNvSpPr txBox="1"/>
          <p:nvPr/>
        </p:nvSpPr>
        <p:spPr>
          <a:xfrm>
            <a:off x="838200" y="5748085"/>
            <a:ext cx="5551714" cy="923330"/>
          </a:xfrm>
          <a:prstGeom prst="rect">
            <a:avLst/>
          </a:prstGeom>
          <a:solidFill>
            <a:schemeClr val="bg1">
              <a:lumMod val="95000"/>
            </a:schemeClr>
          </a:solidFill>
          <a:ln>
            <a:solidFill>
              <a:srgbClr val="002060"/>
            </a:solidFill>
          </a:ln>
        </p:spPr>
        <p:txBody>
          <a:bodyPr wrap="square" rtlCol="0">
            <a:spAutoFit/>
          </a:bodyPr>
          <a:lstStyle/>
          <a:p>
            <a:r>
              <a:rPr lang="en-US" b="1" dirty="0" smtClean="0">
                <a:solidFill>
                  <a:srgbClr val="0070C0"/>
                </a:solidFill>
              </a:rPr>
              <a:t>Limitations</a:t>
            </a:r>
            <a:r>
              <a:rPr lang="en-US" dirty="0" smtClean="0"/>
              <a:t>.   For Big Data, they often cannot handle well the 3 V’s of volume, velocity, and variety</a:t>
            </a:r>
          </a:p>
          <a:p>
            <a:r>
              <a:rPr lang="en-US" dirty="0" smtClean="0"/>
              <a:t>They tend to work best with “Small Data”</a:t>
            </a:r>
            <a:endParaRPr lang="en-US" dirty="0"/>
          </a:p>
        </p:txBody>
      </p:sp>
    </p:spTree>
    <p:extLst>
      <p:ext uri="{BB962C8B-B14F-4D97-AF65-F5344CB8AC3E}">
        <p14:creationId xmlns:p14="http://schemas.microsoft.com/office/powerpoint/2010/main" val="244267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9872"/>
            <a:ext cx="10515600" cy="1078085"/>
          </a:xfrm>
        </p:spPr>
        <p:txBody>
          <a:bodyPr>
            <a:normAutofit/>
          </a:bodyPr>
          <a:lstStyle/>
          <a:p>
            <a:r>
              <a:rPr lang="en-US" sz="4200" dirty="0" smtClean="0"/>
              <a:t>“Non-traditional” Big Data Analytic Techniques</a:t>
            </a:r>
            <a:endParaRPr lang="en-US" sz="4200" dirty="0"/>
          </a:p>
        </p:txBody>
      </p:sp>
      <p:sp>
        <p:nvSpPr>
          <p:cNvPr id="3" name="Content Placeholder 2"/>
          <p:cNvSpPr>
            <a:spLocks noGrp="1"/>
          </p:cNvSpPr>
          <p:nvPr>
            <p:ph sz="half" idx="1"/>
          </p:nvPr>
        </p:nvSpPr>
        <p:spPr>
          <a:xfrm>
            <a:off x="838200" y="1172453"/>
            <a:ext cx="5181600" cy="4784725"/>
          </a:xfrm>
        </p:spPr>
        <p:txBody>
          <a:bodyPr>
            <a:noAutofit/>
          </a:bodyPr>
          <a:lstStyle/>
          <a:p>
            <a:r>
              <a:rPr lang="en-US" sz="2000" dirty="0" smtClean="0">
                <a:solidFill>
                  <a:srgbClr val="0070C0"/>
                </a:solidFill>
              </a:rPr>
              <a:t>Ensemble methods</a:t>
            </a:r>
            <a:endParaRPr lang="en-US" sz="2000" dirty="0">
              <a:solidFill>
                <a:srgbClr val="0070C0"/>
              </a:solidFill>
            </a:endParaRPr>
          </a:p>
          <a:p>
            <a:pPr lvl="1"/>
            <a:r>
              <a:rPr lang="en-US" sz="1800" dirty="0" smtClean="0"/>
              <a:t>Combine multiple models, e.g. linear regression, decision tree, neural network, spatial autocorrelation work together to yield one answer.</a:t>
            </a:r>
          </a:p>
          <a:p>
            <a:r>
              <a:rPr lang="en-US" sz="2000" dirty="0" smtClean="0">
                <a:solidFill>
                  <a:srgbClr val="0070C0"/>
                </a:solidFill>
              </a:rPr>
              <a:t>Commodity models</a:t>
            </a:r>
          </a:p>
          <a:p>
            <a:pPr lvl="1"/>
            <a:r>
              <a:rPr lang="en-US" sz="1800" dirty="0" smtClean="0"/>
              <a:t>Apply complex models to address only the high-value data.</a:t>
            </a:r>
          </a:p>
          <a:p>
            <a:pPr lvl="1"/>
            <a:r>
              <a:rPr lang="en-US" sz="1800" dirty="0" smtClean="0"/>
              <a:t>For most of the data, use simple, less resource-intensive model(s)</a:t>
            </a:r>
          </a:p>
          <a:p>
            <a:r>
              <a:rPr lang="en-US" sz="2000" dirty="0" smtClean="0">
                <a:solidFill>
                  <a:srgbClr val="0070C0"/>
                </a:solidFill>
              </a:rPr>
              <a:t>Modern Data Visualization</a:t>
            </a:r>
          </a:p>
          <a:p>
            <a:pPr lvl="1"/>
            <a:r>
              <a:rPr lang="en-US" sz="1800" dirty="0" smtClean="0">
                <a:solidFill>
                  <a:srgbClr val="002060"/>
                </a:solidFill>
              </a:rPr>
              <a:t>Multiple graphs and charts linked to the same underlying Big Data, and displayed in Dashboards, including </a:t>
            </a:r>
            <a:r>
              <a:rPr lang="en-US" sz="1800" b="1" dirty="0" smtClean="0">
                <a:solidFill>
                  <a:srgbClr val="FF0000"/>
                </a:solidFill>
              </a:rPr>
              <a:t>maps</a:t>
            </a:r>
          </a:p>
          <a:p>
            <a:pPr lvl="1"/>
            <a:r>
              <a:rPr lang="en-US" sz="1800" b="1" dirty="0" smtClean="0">
                <a:solidFill>
                  <a:srgbClr val="FF0000"/>
                </a:solidFill>
              </a:rPr>
              <a:t>Space-Time slider </a:t>
            </a:r>
            <a:r>
              <a:rPr lang="en-US" sz="1800" b="1" dirty="0" err="1" smtClean="0">
                <a:solidFill>
                  <a:srgbClr val="FF0000"/>
                </a:solidFill>
              </a:rPr>
              <a:t>visualiizations</a:t>
            </a:r>
            <a:r>
              <a:rPr lang="en-US" sz="1800" dirty="0" smtClean="0">
                <a:solidFill>
                  <a:srgbClr val="002060"/>
                </a:solidFill>
              </a:rPr>
              <a:t>, showing locational changes in a movie-like sequence.</a:t>
            </a:r>
          </a:p>
          <a:p>
            <a:pPr lvl="1"/>
            <a:r>
              <a:rPr lang="en-US" sz="1800" dirty="0" smtClean="0">
                <a:solidFill>
                  <a:srgbClr val="002060"/>
                </a:solidFill>
              </a:rPr>
              <a:t>3-D Displays.  </a:t>
            </a:r>
            <a:r>
              <a:rPr lang="en-US" sz="1800" b="1" dirty="0" smtClean="0">
                <a:solidFill>
                  <a:srgbClr val="FF0000"/>
                </a:solidFill>
              </a:rPr>
              <a:t>3-D Mapping.</a:t>
            </a:r>
            <a:endParaRPr lang="en-US" sz="1800" b="1" dirty="0">
              <a:solidFill>
                <a:srgbClr val="FF0000"/>
              </a:solidFill>
            </a:endParaRPr>
          </a:p>
        </p:txBody>
      </p:sp>
      <p:sp>
        <p:nvSpPr>
          <p:cNvPr id="4" name="Content Placeholder 3"/>
          <p:cNvSpPr>
            <a:spLocks noGrp="1"/>
          </p:cNvSpPr>
          <p:nvPr>
            <p:ph sz="half" idx="2"/>
          </p:nvPr>
        </p:nvSpPr>
        <p:spPr>
          <a:xfrm>
            <a:off x="6096000" y="1175629"/>
            <a:ext cx="5181600" cy="5684704"/>
          </a:xfrm>
        </p:spPr>
        <p:txBody>
          <a:bodyPr>
            <a:normAutofit fontScale="32500" lnSpcReduction="20000"/>
          </a:bodyPr>
          <a:lstStyle/>
          <a:p>
            <a:r>
              <a:rPr lang="en-US" sz="5500" dirty="0" smtClean="0">
                <a:solidFill>
                  <a:srgbClr val="0070C0"/>
                </a:solidFill>
              </a:rPr>
              <a:t>Text Analysis (Content Analysis)</a:t>
            </a:r>
            <a:endParaRPr lang="en-US" sz="5500" dirty="0" smtClean="0"/>
          </a:p>
          <a:p>
            <a:pPr lvl="1"/>
            <a:r>
              <a:rPr lang="en-US" sz="5500" dirty="0" smtClean="0"/>
              <a:t>Appropriate for unstructured text. Opens up social media, call center conversations, etc. for powerful analytics.  Parse the text and use the components to extract meaning, valence, and feelings.</a:t>
            </a:r>
          </a:p>
          <a:p>
            <a:r>
              <a:rPr lang="en-US" sz="5500" b="1" dirty="0" smtClean="0">
                <a:solidFill>
                  <a:srgbClr val="FF0000"/>
                </a:solidFill>
              </a:rPr>
              <a:t>Spatial Analysis</a:t>
            </a:r>
          </a:p>
          <a:p>
            <a:pPr lvl="1"/>
            <a:r>
              <a:rPr lang="en-US" sz="5500" dirty="0" smtClean="0"/>
              <a:t>Spatial sampling, auto-correlation, continuous contours (ocean, air), etc.</a:t>
            </a:r>
          </a:p>
          <a:p>
            <a:r>
              <a:rPr lang="en-US" sz="5500" dirty="0" smtClean="0">
                <a:solidFill>
                  <a:srgbClr val="0070C0"/>
                </a:solidFill>
              </a:rPr>
              <a:t>Analytic Point Solutions</a:t>
            </a:r>
          </a:p>
          <a:p>
            <a:pPr lvl="1"/>
            <a:r>
              <a:rPr lang="en-US" sz="5500" dirty="0" smtClean="0"/>
              <a:t>Software to solve very specific Big Data, Analytics problems. (e.g. </a:t>
            </a:r>
            <a:r>
              <a:rPr lang="en-US" sz="5500" dirty="0" err="1" smtClean="0"/>
              <a:t>Esri’s</a:t>
            </a:r>
            <a:r>
              <a:rPr lang="en-US" sz="5500" dirty="0" smtClean="0"/>
              <a:t> </a:t>
            </a:r>
            <a:r>
              <a:rPr lang="en-US" sz="5500" dirty="0" err="1" smtClean="0"/>
              <a:t>ArcLogistics</a:t>
            </a:r>
            <a:r>
              <a:rPr lang="en-US" sz="5500" dirty="0" smtClean="0"/>
              <a:t>.</a:t>
            </a:r>
          </a:p>
          <a:p>
            <a:r>
              <a:rPr lang="en-US" sz="5500" dirty="0" smtClean="0">
                <a:solidFill>
                  <a:srgbClr val="0070C0"/>
                </a:solidFill>
              </a:rPr>
              <a:t>Virtual Reality</a:t>
            </a:r>
          </a:p>
          <a:p>
            <a:pPr lvl="1"/>
            <a:r>
              <a:rPr lang="en-US" sz="5500" dirty="0" smtClean="0">
                <a:solidFill>
                  <a:srgbClr val="002060"/>
                </a:solidFill>
                <a:hlinkClick r:id="rId2"/>
              </a:rPr>
              <a:t>Google VR</a:t>
            </a:r>
            <a:endParaRPr lang="en-US" sz="5500" dirty="0" smtClean="0">
              <a:solidFill>
                <a:srgbClr val="002060"/>
              </a:solidFill>
            </a:endParaRPr>
          </a:p>
          <a:p>
            <a:pPr lvl="1"/>
            <a:r>
              <a:rPr lang="en-US" sz="5500" dirty="0" smtClean="0">
                <a:solidFill>
                  <a:srgbClr val="002060"/>
                </a:solidFill>
              </a:rPr>
              <a:t>Can include fictional or actual geographic </a:t>
            </a:r>
            <a:r>
              <a:rPr lang="en-US" sz="5500" dirty="0" smtClean="0">
                <a:solidFill>
                  <a:srgbClr val="FF0000"/>
                </a:solidFill>
              </a:rPr>
              <a:t>mapping</a:t>
            </a:r>
          </a:p>
          <a:p>
            <a:r>
              <a:rPr lang="en-US" sz="5500" dirty="0" smtClean="0">
                <a:solidFill>
                  <a:srgbClr val="0070C0"/>
                </a:solidFill>
              </a:rPr>
              <a:t>Machine Learning</a:t>
            </a:r>
          </a:p>
          <a:p>
            <a:pPr lvl="1"/>
            <a:r>
              <a:rPr lang="en-US" sz="5500" dirty="0" smtClean="0">
                <a:solidFill>
                  <a:srgbClr val="002060"/>
                </a:solidFill>
              </a:rPr>
              <a:t>AI-based programs that can learn without having been specifically pre-programmed them for the application.</a:t>
            </a:r>
          </a:p>
          <a:p>
            <a:pPr lvl="1"/>
            <a:r>
              <a:rPr lang="en-US" sz="5500" dirty="0" smtClean="0">
                <a:solidFill>
                  <a:srgbClr val="002060"/>
                </a:solidFill>
              </a:rPr>
              <a:t>“Intelligent” Robotics is one type </a:t>
            </a:r>
          </a:p>
          <a:p>
            <a:pPr lvl="1"/>
            <a:r>
              <a:rPr lang="en-US" sz="5500" dirty="0" smtClean="0">
                <a:solidFill>
                  <a:srgbClr val="002060"/>
                </a:solidFill>
              </a:rPr>
              <a:t>Neural networks verges on ML, but they are often restricted to learning in specialized ways</a:t>
            </a:r>
          </a:p>
          <a:p>
            <a:endParaRPr lang="en-US" dirty="0" smtClean="0">
              <a:solidFill>
                <a:srgbClr val="0070C0"/>
              </a:solidFill>
            </a:endParaRPr>
          </a:p>
          <a:p>
            <a:pPr lvl="1"/>
            <a:endParaRPr lang="en-US" dirty="0" smtClean="0"/>
          </a:p>
        </p:txBody>
      </p:sp>
      <p:sp>
        <p:nvSpPr>
          <p:cNvPr id="5" name="TextBox 4"/>
          <p:cNvSpPr txBox="1"/>
          <p:nvPr/>
        </p:nvSpPr>
        <p:spPr>
          <a:xfrm>
            <a:off x="838200" y="6422567"/>
            <a:ext cx="3503364" cy="338554"/>
          </a:xfrm>
          <a:prstGeom prst="rect">
            <a:avLst/>
          </a:prstGeom>
          <a:noFill/>
        </p:spPr>
        <p:txBody>
          <a:bodyPr wrap="square" rtlCol="0">
            <a:spAutoFit/>
          </a:bodyPr>
          <a:lstStyle/>
          <a:p>
            <a:r>
              <a:rPr lang="en-US" sz="1600" dirty="0" smtClean="0"/>
              <a:t>(Partial source: Franks, 2012)</a:t>
            </a:r>
            <a:endParaRPr lang="en-US" sz="1600" dirty="0"/>
          </a:p>
        </p:txBody>
      </p:sp>
    </p:spTree>
    <p:extLst>
      <p:ext uri="{BB962C8B-B14F-4D97-AF65-F5344CB8AC3E}">
        <p14:creationId xmlns:p14="http://schemas.microsoft.com/office/powerpoint/2010/main" val="30248620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4"/>
            <a:ext cx="10515600" cy="4686935"/>
          </a:xfrm>
        </p:spPr>
        <p:txBody>
          <a:bodyPr>
            <a:noAutofit/>
          </a:bodyPr>
          <a:lstStyle/>
          <a:p>
            <a:pPr marL="0" indent="0">
              <a:buNone/>
            </a:pPr>
            <a:r>
              <a:rPr lang="en-US" sz="2800" dirty="0" smtClean="0"/>
              <a:t>NYC Taxi Data – 48 hour period – 30 and 31 December 2013</a:t>
            </a:r>
          </a:p>
          <a:p>
            <a:pPr marL="0" indent="0">
              <a:buNone/>
            </a:pPr>
            <a:endParaRPr lang="en-US" dirty="0"/>
          </a:p>
          <a:p>
            <a:pPr marL="0" indent="0">
              <a:buNone/>
            </a:pPr>
            <a:r>
              <a:rPr lang="en-US" sz="2800" dirty="0" smtClean="0"/>
              <a:t>	Emerging Hot Spot Analysis</a:t>
            </a:r>
          </a:p>
          <a:p>
            <a:pPr marL="0" indent="0">
              <a:buNone/>
            </a:pPr>
            <a:endParaRPr lang="en-US" dirty="0"/>
          </a:p>
          <a:p>
            <a:pPr marL="0" indent="0">
              <a:buNone/>
            </a:pPr>
            <a:r>
              <a:rPr lang="en-US" sz="2800" dirty="0" smtClean="0"/>
              <a:t>	Space-Time Cube Analysis</a:t>
            </a:r>
            <a:endParaRPr lang="en-US" sz="2800" dirty="0"/>
          </a:p>
        </p:txBody>
      </p:sp>
      <p:sp>
        <p:nvSpPr>
          <p:cNvPr id="5" name="Title 1"/>
          <p:cNvSpPr>
            <a:spLocks noGrp="1"/>
          </p:cNvSpPr>
          <p:nvPr>
            <p:ph type="title"/>
          </p:nvPr>
        </p:nvSpPr>
        <p:spPr>
          <a:xfrm>
            <a:off x="838200" y="365125"/>
            <a:ext cx="10515600" cy="1325563"/>
          </a:xfrm>
        </p:spPr>
        <p:txBody>
          <a:bodyPr/>
          <a:lstStyle/>
          <a:p>
            <a:pPr algn="ctr"/>
            <a:r>
              <a:rPr lang="en-US" dirty="0" smtClean="0"/>
              <a:t>Example of Spatial Space-Time </a:t>
            </a:r>
            <a:br>
              <a:rPr lang="en-US" dirty="0" smtClean="0"/>
            </a:br>
            <a:r>
              <a:rPr lang="en-US" dirty="0" smtClean="0"/>
              <a:t>Big </a:t>
            </a:r>
            <a:r>
              <a:rPr lang="en-US" dirty="0"/>
              <a:t>Data and Analytics</a:t>
            </a:r>
          </a:p>
        </p:txBody>
      </p:sp>
    </p:spTree>
    <p:extLst>
      <p:ext uri="{BB962C8B-B14F-4D97-AF65-F5344CB8AC3E}">
        <p14:creationId xmlns:p14="http://schemas.microsoft.com/office/powerpoint/2010/main" val="13787383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0348" y="980440"/>
            <a:ext cx="9101086" cy="5486400"/>
          </a:xfrm>
        </p:spPr>
      </p:pic>
      <p:sp>
        <p:nvSpPr>
          <p:cNvPr id="5" name="Title 1"/>
          <p:cNvSpPr>
            <a:spLocks noGrp="1"/>
          </p:cNvSpPr>
          <p:nvPr>
            <p:ph type="title"/>
          </p:nvPr>
        </p:nvSpPr>
        <p:spPr>
          <a:xfrm>
            <a:off x="838200" y="365126"/>
            <a:ext cx="10515600" cy="684202"/>
          </a:xfrm>
        </p:spPr>
        <p:txBody>
          <a:bodyPr>
            <a:normAutofit fontScale="90000"/>
          </a:bodyPr>
          <a:lstStyle/>
          <a:p>
            <a:pPr algn="ctr"/>
            <a:r>
              <a:rPr lang="en-US" dirty="0"/>
              <a:t>Spatial Big Data and Analytics</a:t>
            </a:r>
          </a:p>
        </p:txBody>
      </p:sp>
      <p:sp>
        <p:nvSpPr>
          <p:cNvPr id="4" name="TextBox 3"/>
          <p:cNvSpPr txBox="1"/>
          <p:nvPr/>
        </p:nvSpPr>
        <p:spPr>
          <a:xfrm>
            <a:off x="5478005" y="3561695"/>
            <a:ext cx="3261360" cy="461665"/>
          </a:xfrm>
          <a:prstGeom prst="rect">
            <a:avLst/>
          </a:prstGeom>
          <a:noFill/>
        </p:spPr>
        <p:txBody>
          <a:bodyPr wrap="square" rtlCol="0">
            <a:spAutoFit/>
          </a:bodyPr>
          <a:lstStyle/>
          <a:p>
            <a:r>
              <a:rPr lang="en-US" sz="2400" b="1" dirty="0">
                <a:solidFill>
                  <a:srgbClr val="FFFF00"/>
                </a:solidFill>
              </a:rPr>
              <a:t>Oscillating Hot </a:t>
            </a:r>
            <a:r>
              <a:rPr lang="en-US" sz="2400" b="1" dirty="0" smtClean="0">
                <a:solidFill>
                  <a:srgbClr val="FFFF00"/>
                </a:solidFill>
              </a:rPr>
              <a:t>Spots</a:t>
            </a:r>
            <a:endParaRPr lang="en-US" sz="2400" b="1" dirty="0">
              <a:solidFill>
                <a:srgbClr val="FFFF00"/>
              </a:solidFill>
            </a:endParaRPr>
          </a:p>
        </p:txBody>
      </p:sp>
      <p:sp>
        <p:nvSpPr>
          <p:cNvPr id="8" name="TextBox 7"/>
          <p:cNvSpPr txBox="1"/>
          <p:nvPr/>
        </p:nvSpPr>
        <p:spPr>
          <a:xfrm>
            <a:off x="1586991" y="3792527"/>
            <a:ext cx="3487154" cy="461665"/>
          </a:xfrm>
          <a:prstGeom prst="rect">
            <a:avLst/>
          </a:prstGeom>
          <a:noFill/>
        </p:spPr>
        <p:txBody>
          <a:bodyPr wrap="square" rtlCol="0">
            <a:spAutoFit/>
          </a:bodyPr>
          <a:lstStyle/>
          <a:p>
            <a:r>
              <a:rPr lang="en-US" sz="2400" b="1" dirty="0">
                <a:solidFill>
                  <a:srgbClr val="FFFF00"/>
                </a:solidFill>
              </a:rPr>
              <a:t>Sporadic Hot </a:t>
            </a:r>
            <a:r>
              <a:rPr lang="en-US" sz="2400" b="1" dirty="0" smtClean="0">
                <a:solidFill>
                  <a:srgbClr val="FFFF00"/>
                </a:solidFill>
              </a:rPr>
              <a:t>Spots</a:t>
            </a:r>
            <a:endParaRPr lang="en-US" sz="2400" b="1" dirty="0">
              <a:solidFill>
                <a:srgbClr val="FFFF00"/>
              </a:solidFill>
            </a:endParaRPr>
          </a:p>
        </p:txBody>
      </p:sp>
      <p:sp>
        <p:nvSpPr>
          <p:cNvPr id="9" name="TextBox 8"/>
          <p:cNvSpPr txBox="1"/>
          <p:nvPr/>
        </p:nvSpPr>
        <p:spPr>
          <a:xfrm>
            <a:off x="8425712" y="4986645"/>
            <a:ext cx="2074914" cy="461665"/>
          </a:xfrm>
          <a:prstGeom prst="rect">
            <a:avLst/>
          </a:prstGeom>
          <a:noFill/>
        </p:spPr>
        <p:txBody>
          <a:bodyPr wrap="square" rtlCol="0">
            <a:spAutoFit/>
          </a:bodyPr>
          <a:lstStyle/>
          <a:p>
            <a:r>
              <a:rPr lang="en-US" sz="2400" b="1" dirty="0">
                <a:solidFill>
                  <a:srgbClr val="FFFF00"/>
                </a:solidFill>
              </a:rPr>
              <a:t>New Hot </a:t>
            </a:r>
            <a:r>
              <a:rPr lang="en-US" sz="2400" b="1" dirty="0" smtClean="0">
                <a:solidFill>
                  <a:srgbClr val="FFFF00"/>
                </a:solidFill>
              </a:rPr>
              <a:t>Spots</a:t>
            </a:r>
            <a:endParaRPr lang="en-US" sz="2400" b="1" dirty="0">
              <a:solidFill>
                <a:srgbClr val="FFFF00"/>
              </a:solidFill>
            </a:endParaRPr>
          </a:p>
        </p:txBody>
      </p:sp>
      <p:sp>
        <p:nvSpPr>
          <p:cNvPr id="10" name="Left Arrow 9"/>
          <p:cNvSpPr/>
          <p:nvPr/>
        </p:nvSpPr>
        <p:spPr>
          <a:xfrm>
            <a:off x="7938032" y="4739640"/>
            <a:ext cx="627646" cy="37592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p:cNvSpPr/>
          <p:nvPr/>
        </p:nvSpPr>
        <p:spPr>
          <a:xfrm>
            <a:off x="4954403" y="3347720"/>
            <a:ext cx="627646" cy="37592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Arrow 11"/>
          <p:cNvSpPr/>
          <p:nvPr/>
        </p:nvSpPr>
        <p:spPr>
          <a:xfrm rot="10800000">
            <a:off x="3389497" y="3419454"/>
            <a:ext cx="627646" cy="37592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917780" y="6422572"/>
            <a:ext cx="4147457" cy="307777"/>
          </a:xfrm>
          <a:prstGeom prst="rect">
            <a:avLst/>
          </a:prstGeom>
          <a:noFill/>
        </p:spPr>
        <p:txBody>
          <a:bodyPr wrap="square" rtlCol="0">
            <a:spAutoFit/>
          </a:bodyPr>
          <a:lstStyle/>
          <a:p>
            <a:r>
              <a:rPr lang="en-US" sz="1400" dirty="0" smtClean="0"/>
              <a:t>(source: courtesy of Brian Hilton)</a:t>
            </a:r>
            <a:endParaRPr lang="en-US" sz="1400" dirty="0"/>
          </a:p>
        </p:txBody>
      </p:sp>
    </p:spTree>
    <p:extLst>
      <p:ext uri="{BB962C8B-B14F-4D97-AF65-F5344CB8AC3E}">
        <p14:creationId xmlns:p14="http://schemas.microsoft.com/office/powerpoint/2010/main" val="13813480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1720" y="136525"/>
            <a:ext cx="6157275" cy="6157275"/>
          </a:xfrm>
          <a:prstGeom prst="rect">
            <a:avLst/>
          </a:prstGeom>
        </p:spPr>
      </p:pic>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44225" y="1474291"/>
            <a:ext cx="5309870" cy="5309870"/>
          </a:xfrm>
        </p:spPr>
      </p:pic>
      <p:sp>
        <p:nvSpPr>
          <p:cNvPr id="5" name="Title 1"/>
          <p:cNvSpPr>
            <a:spLocks noGrp="1"/>
          </p:cNvSpPr>
          <p:nvPr>
            <p:ph type="title"/>
          </p:nvPr>
        </p:nvSpPr>
        <p:spPr>
          <a:xfrm>
            <a:off x="838200" y="365125"/>
            <a:ext cx="10515600" cy="1325563"/>
          </a:xfrm>
        </p:spPr>
        <p:txBody>
          <a:bodyPr/>
          <a:lstStyle/>
          <a:p>
            <a:pPr algn="ctr"/>
            <a:r>
              <a:rPr lang="en-US" dirty="0"/>
              <a:t>Spatial Big Data and Analytics</a:t>
            </a:r>
          </a:p>
        </p:txBody>
      </p:sp>
      <p:sp>
        <p:nvSpPr>
          <p:cNvPr id="6" name="TextBox 5"/>
          <p:cNvSpPr txBox="1"/>
          <p:nvPr/>
        </p:nvSpPr>
        <p:spPr>
          <a:xfrm>
            <a:off x="3826806" y="4995028"/>
            <a:ext cx="2074914" cy="461665"/>
          </a:xfrm>
          <a:prstGeom prst="rect">
            <a:avLst/>
          </a:prstGeom>
          <a:noFill/>
        </p:spPr>
        <p:txBody>
          <a:bodyPr wrap="square" rtlCol="0">
            <a:spAutoFit/>
          </a:bodyPr>
          <a:lstStyle/>
          <a:p>
            <a:r>
              <a:rPr lang="en-US" sz="2400" b="1" dirty="0">
                <a:solidFill>
                  <a:srgbClr val="FFFF00"/>
                </a:solidFill>
              </a:rPr>
              <a:t>New Hot </a:t>
            </a:r>
            <a:r>
              <a:rPr lang="en-US" sz="2400" b="1" dirty="0" smtClean="0">
                <a:solidFill>
                  <a:srgbClr val="FFFF00"/>
                </a:solidFill>
              </a:rPr>
              <a:t>Spots</a:t>
            </a:r>
            <a:endParaRPr lang="en-US" sz="2400" b="1" dirty="0">
              <a:solidFill>
                <a:srgbClr val="FFFF00"/>
              </a:solidFill>
            </a:endParaRPr>
          </a:p>
        </p:txBody>
      </p:sp>
      <p:sp>
        <p:nvSpPr>
          <p:cNvPr id="7" name="Left Arrow 6"/>
          <p:cNvSpPr/>
          <p:nvPr/>
        </p:nvSpPr>
        <p:spPr>
          <a:xfrm>
            <a:off x="4808752" y="4713595"/>
            <a:ext cx="627646" cy="37592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142135" y="3328015"/>
            <a:ext cx="1711960" cy="830997"/>
          </a:xfrm>
          <a:prstGeom prst="rect">
            <a:avLst/>
          </a:prstGeom>
          <a:noFill/>
        </p:spPr>
        <p:txBody>
          <a:bodyPr wrap="square" rtlCol="0">
            <a:spAutoFit/>
          </a:bodyPr>
          <a:lstStyle/>
          <a:p>
            <a:r>
              <a:rPr lang="en-US" sz="2400" b="1" dirty="0">
                <a:solidFill>
                  <a:srgbClr val="FFFF00"/>
                </a:solidFill>
              </a:rPr>
              <a:t>Oscillating Hot </a:t>
            </a:r>
            <a:r>
              <a:rPr lang="en-US" sz="2400" b="1" dirty="0" smtClean="0">
                <a:solidFill>
                  <a:srgbClr val="FFFF00"/>
                </a:solidFill>
              </a:rPr>
              <a:t>Spots</a:t>
            </a:r>
            <a:endParaRPr lang="en-US" sz="2400" b="1" dirty="0">
              <a:solidFill>
                <a:srgbClr val="FFFF00"/>
              </a:solidFill>
            </a:endParaRPr>
          </a:p>
        </p:txBody>
      </p:sp>
      <p:sp>
        <p:nvSpPr>
          <p:cNvPr id="9" name="Left Arrow 8"/>
          <p:cNvSpPr/>
          <p:nvPr/>
        </p:nvSpPr>
        <p:spPr>
          <a:xfrm>
            <a:off x="3466864" y="3328015"/>
            <a:ext cx="627646" cy="37592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56640" y="4282741"/>
            <a:ext cx="1786129" cy="830997"/>
          </a:xfrm>
          <a:prstGeom prst="rect">
            <a:avLst/>
          </a:prstGeom>
          <a:noFill/>
        </p:spPr>
        <p:txBody>
          <a:bodyPr wrap="square" rtlCol="0">
            <a:spAutoFit/>
          </a:bodyPr>
          <a:lstStyle/>
          <a:p>
            <a:r>
              <a:rPr lang="en-US" sz="2400" b="1" dirty="0">
                <a:solidFill>
                  <a:srgbClr val="FFFF00"/>
                </a:solidFill>
              </a:rPr>
              <a:t>Sporadic Hot </a:t>
            </a:r>
            <a:r>
              <a:rPr lang="en-US" sz="2400" b="1" dirty="0" smtClean="0">
                <a:solidFill>
                  <a:srgbClr val="FFFF00"/>
                </a:solidFill>
              </a:rPr>
              <a:t>Spots</a:t>
            </a:r>
            <a:endParaRPr lang="en-US" sz="2400" b="1" dirty="0">
              <a:solidFill>
                <a:srgbClr val="FFFF00"/>
              </a:solidFill>
            </a:endParaRPr>
          </a:p>
        </p:txBody>
      </p:sp>
      <p:sp>
        <p:nvSpPr>
          <p:cNvPr id="12" name="Left Arrow 11"/>
          <p:cNvSpPr/>
          <p:nvPr/>
        </p:nvSpPr>
        <p:spPr>
          <a:xfrm rot="10800000">
            <a:off x="733551" y="3898393"/>
            <a:ext cx="627646" cy="37592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268397" y="2476220"/>
            <a:ext cx="1711960" cy="830997"/>
          </a:xfrm>
          <a:prstGeom prst="rect">
            <a:avLst/>
          </a:prstGeom>
          <a:noFill/>
        </p:spPr>
        <p:txBody>
          <a:bodyPr wrap="square" rtlCol="0">
            <a:spAutoFit/>
          </a:bodyPr>
          <a:lstStyle/>
          <a:p>
            <a:r>
              <a:rPr lang="en-US" sz="2400" b="1" dirty="0">
                <a:solidFill>
                  <a:srgbClr val="FFFF00"/>
                </a:solidFill>
              </a:rPr>
              <a:t>Oscillating Hot </a:t>
            </a:r>
            <a:r>
              <a:rPr lang="en-US" sz="2400" b="1" dirty="0" smtClean="0">
                <a:solidFill>
                  <a:srgbClr val="FFFF00"/>
                </a:solidFill>
              </a:rPr>
              <a:t>Spots</a:t>
            </a:r>
            <a:endParaRPr lang="en-US" sz="2400" b="1" dirty="0">
              <a:solidFill>
                <a:srgbClr val="FFFF00"/>
              </a:solidFill>
            </a:endParaRPr>
          </a:p>
        </p:txBody>
      </p:sp>
      <p:sp>
        <p:nvSpPr>
          <p:cNvPr id="14" name="TextBox 13"/>
          <p:cNvSpPr txBox="1"/>
          <p:nvPr/>
        </p:nvSpPr>
        <p:spPr>
          <a:xfrm>
            <a:off x="8821294" y="6476384"/>
            <a:ext cx="4147457" cy="307777"/>
          </a:xfrm>
          <a:prstGeom prst="rect">
            <a:avLst/>
          </a:prstGeom>
          <a:noFill/>
        </p:spPr>
        <p:txBody>
          <a:bodyPr wrap="square" rtlCol="0">
            <a:spAutoFit/>
          </a:bodyPr>
          <a:lstStyle/>
          <a:p>
            <a:r>
              <a:rPr lang="en-US" sz="1400" dirty="0" smtClean="0"/>
              <a:t>(source: courtesy of Brian Hilton)</a:t>
            </a:r>
            <a:endParaRPr lang="en-US" sz="1400" dirty="0"/>
          </a:p>
        </p:txBody>
      </p:sp>
    </p:spTree>
    <p:extLst>
      <p:ext uri="{BB962C8B-B14F-4D97-AF65-F5344CB8AC3E}">
        <p14:creationId xmlns:p14="http://schemas.microsoft.com/office/powerpoint/2010/main" val="35519761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a:t>
            </a:r>
            <a:r>
              <a:rPr lang="en-US" dirty="0" smtClean="0"/>
              <a:t>Data Analytic Platforms</a:t>
            </a:r>
            <a:endParaRPr lang="en-US" dirty="0"/>
          </a:p>
        </p:txBody>
      </p:sp>
      <p:sp>
        <p:nvSpPr>
          <p:cNvPr id="3" name="Content Placeholder 2"/>
          <p:cNvSpPr>
            <a:spLocks noGrp="1"/>
          </p:cNvSpPr>
          <p:nvPr>
            <p:ph idx="1"/>
          </p:nvPr>
        </p:nvSpPr>
        <p:spPr/>
        <p:txBody>
          <a:bodyPr/>
          <a:lstStyle/>
          <a:p>
            <a:pPr marL="0" indent="0">
              <a:buNone/>
            </a:pPr>
            <a:r>
              <a:rPr lang="en-US" dirty="0" smtClean="0"/>
              <a:t>What is enabling </a:t>
            </a:r>
            <a:r>
              <a:rPr lang="en-US" dirty="0"/>
              <a:t>t</a:t>
            </a:r>
            <a:r>
              <a:rPr lang="en-US" dirty="0" smtClean="0"/>
              <a:t>hem?</a:t>
            </a:r>
          </a:p>
          <a:p>
            <a:r>
              <a:rPr lang="en-US" dirty="0" smtClean="0"/>
              <a:t>Lower Cost</a:t>
            </a:r>
          </a:p>
          <a:p>
            <a:r>
              <a:rPr lang="en-US" dirty="0" smtClean="0"/>
              <a:t>Greater Storage (HD and RAM)</a:t>
            </a:r>
          </a:p>
          <a:p>
            <a:r>
              <a:rPr lang="en-US" dirty="0" smtClean="0"/>
              <a:t>Faster Input / Output Operations</a:t>
            </a:r>
          </a:p>
          <a:p>
            <a:r>
              <a:rPr lang="en-US" dirty="0" smtClean="0"/>
              <a:t>Faster Processing</a:t>
            </a:r>
          </a:p>
          <a:p>
            <a:r>
              <a:rPr lang="en-US" dirty="0" smtClean="0"/>
              <a:t>Increased Bandwidth</a:t>
            </a:r>
            <a:endParaRPr lang="en-US" dirty="0"/>
          </a:p>
        </p:txBody>
      </p:sp>
      <p:pic>
        <p:nvPicPr>
          <p:cNvPr id="4" name="Picture 3"/>
          <p:cNvPicPr>
            <a:picLocks noChangeAspect="1"/>
          </p:cNvPicPr>
          <p:nvPr/>
        </p:nvPicPr>
        <p:blipFill>
          <a:blip r:embed="rId3"/>
          <a:stretch>
            <a:fillRect/>
          </a:stretch>
        </p:blipFill>
        <p:spPr>
          <a:xfrm>
            <a:off x="7358886" y="817314"/>
            <a:ext cx="3765300" cy="2791067"/>
          </a:xfrm>
          <a:prstGeom prst="rect">
            <a:avLst/>
          </a:prstGeom>
        </p:spPr>
      </p:pic>
      <p:pic>
        <p:nvPicPr>
          <p:cNvPr id="5" name="Picture 4"/>
          <p:cNvPicPr>
            <a:picLocks noChangeAspect="1"/>
          </p:cNvPicPr>
          <p:nvPr/>
        </p:nvPicPr>
        <p:blipFill>
          <a:blip r:embed="rId4"/>
          <a:stretch>
            <a:fillRect/>
          </a:stretch>
        </p:blipFill>
        <p:spPr>
          <a:xfrm>
            <a:off x="7358886" y="3743318"/>
            <a:ext cx="3765300" cy="2791067"/>
          </a:xfrm>
          <a:prstGeom prst="rect">
            <a:avLst/>
          </a:prstGeom>
        </p:spPr>
      </p:pic>
      <p:sp>
        <p:nvSpPr>
          <p:cNvPr id="6" name="TextBox 5"/>
          <p:cNvSpPr txBox="1"/>
          <p:nvPr/>
        </p:nvSpPr>
        <p:spPr>
          <a:xfrm>
            <a:off x="838200" y="5468993"/>
            <a:ext cx="6520686" cy="1200329"/>
          </a:xfrm>
          <a:prstGeom prst="rect">
            <a:avLst/>
          </a:prstGeom>
          <a:noFill/>
        </p:spPr>
        <p:txBody>
          <a:bodyPr wrap="square" rtlCol="0">
            <a:spAutoFit/>
          </a:bodyPr>
          <a:lstStyle/>
          <a:p>
            <a:r>
              <a:rPr lang="en-US" dirty="0"/>
              <a:t>Since 1990, the average price per MB of memory has dropped from $59 to 0.49 cents – a 99.2% price </a:t>
            </a:r>
            <a:r>
              <a:rPr lang="en-US" dirty="0" smtClean="0"/>
              <a:t>reduction.</a:t>
            </a:r>
            <a:endParaRPr lang="en-US" dirty="0"/>
          </a:p>
          <a:p>
            <a:r>
              <a:rPr lang="en-US" dirty="0"/>
              <a:t>A</a:t>
            </a:r>
            <a:r>
              <a:rPr lang="en-US" dirty="0" smtClean="0"/>
              <a:t>t </a:t>
            </a:r>
            <a:r>
              <a:rPr lang="en-US" dirty="0"/>
              <a:t>the same time, the capacity of a memory module has increased from 8MB to a </a:t>
            </a:r>
            <a:r>
              <a:rPr lang="en-US" dirty="0" smtClean="0"/>
              <a:t>8GB.</a:t>
            </a:r>
            <a:endParaRPr lang="en-US" dirty="0"/>
          </a:p>
        </p:txBody>
      </p:sp>
      <p:sp>
        <p:nvSpPr>
          <p:cNvPr id="7" name="TextBox 6"/>
          <p:cNvSpPr txBox="1"/>
          <p:nvPr/>
        </p:nvSpPr>
        <p:spPr>
          <a:xfrm>
            <a:off x="7939551" y="6515433"/>
            <a:ext cx="4147457" cy="307777"/>
          </a:xfrm>
          <a:prstGeom prst="rect">
            <a:avLst/>
          </a:prstGeom>
          <a:noFill/>
        </p:spPr>
        <p:txBody>
          <a:bodyPr wrap="square" rtlCol="0">
            <a:spAutoFit/>
          </a:bodyPr>
          <a:lstStyle/>
          <a:p>
            <a:r>
              <a:rPr lang="en-US" sz="1400" dirty="0" smtClean="0"/>
              <a:t>(source: Microsoft, courtesy of Brian Hilton)</a:t>
            </a:r>
            <a:endParaRPr lang="en-US" sz="1400" dirty="0"/>
          </a:p>
        </p:txBody>
      </p:sp>
    </p:spTree>
    <p:extLst>
      <p:ext uri="{BB962C8B-B14F-4D97-AF65-F5344CB8AC3E}">
        <p14:creationId xmlns:p14="http://schemas.microsoft.com/office/powerpoint/2010/main" val="4937493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Big Data Platforms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2302" y="1981200"/>
            <a:ext cx="8229600" cy="3475380"/>
          </a:xfrm>
        </p:spPr>
      </p:pic>
      <p:sp>
        <p:nvSpPr>
          <p:cNvPr id="5" name="TextBox 4"/>
          <p:cNvSpPr txBox="1"/>
          <p:nvPr/>
        </p:nvSpPr>
        <p:spPr>
          <a:xfrm>
            <a:off x="2997623" y="6324600"/>
            <a:ext cx="6258958" cy="369332"/>
          </a:xfrm>
          <a:prstGeom prst="rect">
            <a:avLst/>
          </a:prstGeom>
          <a:noFill/>
        </p:spPr>
        <p:txBody>
          <a:bodyPr wrap="none" rtlCol="0">
            <a:spAutoFit/>
          </a:bodyPr>
          <a:lstStyle/>
          <a:p>
            <a:r>
              <a:rPr lang="en-US" dirty="0"/>
              <a:t>Interactive Analytics System—adopted from Lee and Kang (2015)</a:t>
            </a:r>
          </a:p>
        </p:txBody>
      </p:sp>
      <p:sp>
        <p:nvSpPr>
          <p:cNvPr id="3" name="TextBox 2"/>
          <p:cNvSpPr txBox="1"/>
          <p:nvPr/>
        </p:nvSpPr>
        <p:spPr>
          <a:xfrm>
            <a:off x="2209800" y="5708992"/>
            <a:ext cx="7239000" cy="523220"/>
          </a:xfrm>
          <a:prstGeom prst="rect">
            <a:avLst/>
          </a:prstGeom>
          <a:noFill/>
        </p:spPr>
        <p:txBody>
          <a:bodyPr wrap="square" rtlCol="0">
            <a:spAutoFit/>
          </a:bodyPr>
          <a:lstStyle/>
          <a:p>
            <a:r>
              <a:rPr lang="en-US" sz="1400" dirty="0"/>
              <a:t>CEP = complex event processing, SOLAP = spatial online analytical processing.  </a:t>
            </a:r>
          </a:p>
          <a:p>
            <a:r>
              <a:rPr lang="en-US" sz="1400" dirty="0"/>
              <a:t>ETL = extract, transform and load, UI/UX = user interface/user experience design.</a:t>
            </a:r>
          </a:p>
        </p:txBody>
      </p:sp>
      <p:sp>
        <p:nvSpPr>
          <p:cNvPr id="6" name="Slide Number Placeholder 5"/>
          <p:cNvSpPr>
            <a:spLocks noGrp="1"/>
          </p:cNvSpPr>
          <p:nvPr>
            <p:ph type="sldNum" sz="quarter" idx="12"/>
          </p:nvPr>
        </p:nvSpPr>
        <p:spPr/>
        <p:txBody>
          <a:bodyPr/>
          <a:lstStyle/>
          <a:p>
            <a:fld id="{A1C22E60-29BA-4788-AA5E-A2D1E7D1034A}" type="slidenum">
              <a:rPr lang="es-MX" smtClean="0"/>
              <a:t>27</a:t>
            </a:fld>
            <a:endParaRPr lang="es-MX" dirty="0"/>
          </a:p>
        </p:txBody>
      </p:sp>
    </p:spTree>
    <p:extLst>
      <p:ext uri="{BB962C8B-B14F-4D97-AF65-F5344CB8AC3E}">
        <p14:creationId xmlns:p14="http://schemas.microsoft.com/office/powerpoint/2010/main" val="9375803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Data Analytic Platforms</a:t>
            </a:r>
          </a:p>
        </p:txBody>
      </p:sp>
      <p:sp>
        <p:nvSpPr>
          <p:cNvPr id="3" name="Content Placeholder 2"/>
          <p:cNvSpPr>
            <a:spLocks noGrp="1"/>
          </p:cNvSpPr>
          <p:nvPr>
            <p:ph idx="1"/>
          </p:nvPr>
        </p:nvSpPr>
        <p:spPr/>
        <p:txBody>
          <a:bodyPr/>
          <a:lstStyle/>
          <a:p>
            <a:pPr marL="0" indent="0">
              <a:buNone/>
            </a:pPr>
            <a:r>
              <a:rPr lang="en-US" dirty="0" smtClean="0"/>
              <a:t>What is enabling </a:t>
            </a:r>
            <a:r>
              <a:rPr lang="en-US" dirty="0"/>
              <a:t>t</a:t>
            </a:r>
            <a:r>
              <a:rPr lang="en-US" dirty="0" smtClean="0"/>
              <a:t>hem?</a:t>
            </a:r>
          </a:p>
          <a:p>
            <a:r>
              <a:rPr lang="en-US" dirty="0"/>
              <a:t>Cloud / Distributed </a:t>
            </a:r>
            <a:r>
              <a:rPr lang="en-US" dirty="0" smtClean="0"/>
              <a:t>Computing</a:t>
            </a:r>
            <a:endParaRPr lang="en-US" dirty="0"/>
          </a:p>
          <a:p>
            <a:r>
              <a:rPr lang="en-US" dirty="0" smtClean="0"/>
              <a:t>New Data Management Tools </a:t>
            </a:r>
            <a:r>
              <a:rPr lang="en-US" dirty="0"/>
              <a:t>(Hadoop, etc</a:t>
            </a:r>
            <a:r>
              <a:rPr lang="en-US" dirty="0" smtClean="0"/>
              <a:t>.)</a:t>
            </a:r>
          </a:p>
          <a:p>
            <a:r>
              <a:rPr lang="en-US" dirty="0"/>
              <a:t>New Technologies </a:t>
            </a:r>
            <a:r>
              <a:rPr lang="en-US" dirty="0" smtClean="0"/>
              <a:t>(Spark</a:t>
            </a:r>
            <a:r>
              <a:rPr lang="en-US" dirty="0"/>
              <a:t>, etc.)</a:t>
            </a:r>
          </a:p>
          <a:p>
            <a:r>
              <a:rPr lang="en-US" dirty="0" smtClean="0"/>
              <a:t>Ease-of-Use (Browser-based</a:t>
            </a:r>
            <a:r>
              <a:rPr lang="en-US" dirty="0"/>
              <a:t>, etc.)</a:t>
            </a:r>
          </a:p>
          <a:p>
            <a:endParaRPr lang="en-US" dirty="0" smtClean="0"/>
          </a:p>
          <a:p>
            <a:pPr marL="0" indent="0">
              <a:buNone/>
            </a:pPr>
            <a:endParaRPr lang="en-US" dirty="0" smtClean="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5645" y="1035685"/>
            <a:ext cx="2418715" cy="241871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2370" y="2974330"/>
            <a:ext cx="3125470" cy="1260270"/>
          </a:xfrm>
          <a:prstGeom prst="rect">
            <a:avLst/>
          </a:prstGeom>
        </p:spPr>
      </p:pic>
      <p:pic>
        <p:nvPicPr>
          <p:cNvPr id="6" name="Picture 5"/>
          <p:cNvPicPr>
            <a:picLocks noChangeAspect="1"/>
          </p:cNvPicPr>
          <p:nvPr/>
        </p:nvPicPr>
        <p:blipFill>
          <a:blip r:embed="rId5"/>
          <a:stretch>
            <a:fillRect/>
          </a:stretch>
        </p:blipFill>
        <p:spPr>
          <a:xfrm>
            <a:off x="5887879" y="4308756"/>
            <a:ext cx="3969323" cy="2149098"/>
          </a:xfrm>
          <a:prstGeom prst="rect">
            <a:avLst/>
          </a:prstGeom>
        </p:spPr>
      </p:pic>
      <p:pic>
        <p:nvPicPr>
          <p:cNvPr id="7" name="Picture 6"/>
          <p:cNvPicPr>
            <a:picLocks noChangeAspect="1"/>
          </p:cNvPicPr>
          <p:nvPr/>
        </p:nvPicPr>
        <p:blipFill>
          <a:blip r:embed="rId6"/>
          <a:stretch>
            <a:fillRect/>
          </a:stretch>
        </p:blipFill>
        <p:spPr>
          <a:xfrm>
            <a:off x="1089126" y="4322857"/>
            <a:ext cx="4224713" cy="2134997"/>
          </a:xfrm>
          <a:prstGeom prst="rect">
            <a:avLst/>
          </a:prstGeom>
        </p:spPr>
      </p:pic>
      <p:sp>
        <p:nvSpPr>
          <p:cNvPr id="8" name="TextBox 7"/>
          <p:cNvSpPr txBox="1"/>
          <p:nvPr/>
        </p:nvSpPr>
        <p:spPr>
          <a:xfrm>
            <a:off x="7917780" y="6422572"/>
            <a:ext cx="4147457" cy="307777"/>
          </a:xfrm>
          <a:prstGeom prst="rect">
            <a:avLst/>
          </a:prstGeom>
          <a:noFill/>
        </p:spPr>
        <p:txBody>
          <a:bodyPr wrap="square" rtlCol="0">
            <a:spAutoFit/>
          </a:bodyPr>
          <a:lstStyle/>
          <a:p>
            <a:r>
              <a:rPr lang="en-US" sz="1400" dirty="0" smtClean="0"/>
              <a:t>(source: courtesy of Brian Hilton)</a:t>
            </a:r>
            <a:endParaRPr lang="en-US" sz="1400" dirty="0"/>
          </a:p>
        </p:txBody>
      </p:sp>
    </p:spTree>
    <p:extLst>
      <p:ext uri="{BB962C8B-B14F-4D97-AF65-F5344CB8AC3E}">
        <p14:creationId xmlns:p14="http://schemas.microsoft.com/office/powerpoint/2010/main" val="721457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92627" y="174172"/>
            <a:ext cx="10558799" cy="6542314"/>
          </a:xfrm>
          <a:prstGeom prst="rect">
            <a:avLst/>
          </a:prstGeom>
        </p:spPr>
      </p:pic>
    </p:spTree>
    <p:extLst>
      <p:ext uri="{BB962C8B-B14F-4D97-AF65-F5344CB8AC3E}">
        <p14:creationId xmlns:p14="http://schemas.microsoft.com/office/powerpoint/2010/main" val="28378630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11135"/>
          </a:xfrm>
        </p:spPr>
        <p:txBody>
          <a:bodyPr/>
          <a:lstStyle/>
          <a:p>
            <a:r>
              <a:rPr lang="en-US" dirty="0" smtClean="0"/>
              <a:t>Definition of Spatial Big Data</a:t>
            </a:r>
            <a:endParaRPr lang="es-MX" dirty="0"/>
          </a:p>
        </p:txBody>
      </p:sp>
      <p:sp>
        <p:nvSpPr>
          <p:cNvPr id="3" name="Content Placeholder 2"/>
          <p:cNvSpPr>
            <a:spLocks noGrp="1"/>
          </p:cNvSpPr>
          <p:nvPr>
            <p:ph idx="1"/>
          </p:nvPr>
        </p:nvSpPr>
        <p:spPr>
          <a:xfrm>
            <a:off x="838200" y="1825624"/>
            <a:ext cx="10515600" cy="4630259"/>
          </a:xfrm>
        </p:spPr>
        <p:txBody>
          <a:bodyPr>
            <a:normAutofit/>
          </a:bodyPr>
          <a:lstStyle/>
          <a:p>
            <a:r>
              <a:rPr lang="en-US" sz="2000" dirty="0">
                <a:solidFill>
                  <a:srgbClr val="00B0F0"/>
                </a:solidFill>
              </a:rPr>
              <a:t>Big Data </a:t>
            </a:r>
            <a:r>
              <a:rPr lang="en-US" sz="2000" dirty="0"/>
              <a:t>are “data sets that are so big they cannot be handled efficiently by common database management systems” (Dasgupta, 2013</a:t>
            </a:r>
            <a:r>
              <a:rPr lang="en-US" sz="2000" dirty="0" smtClean="0"/>
              <a:t>).</a:t>
            </a:r>
          </a:p>
          <a:p>
            <a:pPr marL="0" indent="0">
              <a:buNone/>
            </a:pPr>
            <a:endParaRPr lang="en-US" sz="2000" dirty="0" smtClean="0"/>
          </a:p>
          <a:p>
            <a:r>
              <a:rPr lang="en-US" sz="2000" dirty="0" smtClean="0">
                <a:solidFill>
                  <a:srgbClr val="00B050"/>
                </a:solidFill>
              </a:rPr>
              <a:t>Big Data </a:t>
            </a:r>
            <a:r>
              <a:rPr lang="en-US" sz="2000" dirty="0" smtClean="0"/>
              <a:t>have volume of 100 terabytes to petabytes, have structured and unstructured formats, and have a constant flow of data (Davenport, 2014)</a:t>
            </a:r>
          </a:p>
          <a:p>
            <a:pPr marL="0" indent="0">
              <a:buNone/>
            </a:pPr>
            <a:endParaRPr lang="en-US" sz="2000" dirty="0"/>
          </a:p>
          <a:p>
            <a:r>
              <a:rPr lang="en-US" sz="2000" dirty="0">
                <a:solidFill>
                  <a:srgbClr val="00B0F0"/>
                </a:solidFill>
              </a:rPr>
              <a:t>Spatial Big Data</a:t>
            </a:r>
            <a:r>
              <a:rPr lang="en-US" sz="2000" dirty="0"/>
              <a:t> represents Big Data in the form of spatial layers and attributes.  </a:t>
            </a:r>
          </a:p>
          <a:p>
            <a:pPr lvl="1"/>
            <a:r>
              <a:rPr lang="en-US" sz="2000" dirty="0"/>
              <a:t>There is no standard threshold on minimum size of Big Data or Spatial Big Data, although big data in 2013 was considered one petabyte (1,000 terabytes) or larger (Dasgupta, 2013</a:t>
            </a:r>
            <a:r>
              <a:rPr lang="en-US" sz="2000" dirty="0" smtClean="0"/>
              <a:t>).</a:t>
            </a:r>
          </a:p>
          <a:p>
            <a:pPr lvl="1"/>
            <a:endParaRPr lang="en-US" sz="2000" dirty="0"/>
          </a:p>
          <a:p>
            <a:r>
              <a:rPr lang="en-US" sz="2000" dirty="0" smtClean="0"/>
              <a:t>Big Data are getting unbelievably large</a:t>
            </a:r>
          </a:p>
          <a:p>
            <a:pPr lvl="1"/>
            <a:r>
              <a:rPr lang="en-US" sz="2000" dirty="0"/>
              <a:t>More video is captured daily today than happened in the initial 50 years of </a:t>
            </a:r>
            <a:r>
              <a:rPr lang="en-US" sz="2000" dirty="0" smtClean="0"/>
              <a:t>television</a:t>
            </a:r>
          </a:p>
          <a:p>
            <a:pPr lvl="1"/>
            <a:r>
              <a:rPr lang="en-US" sz="2000" dirty="0"/>
              <a:t>Amount of data available today.  More than 2.8 zettabytes (2.8 trillion gigabytes).</a:t>
            </a:r>
          </a:p>
          <a:p>
            <a:endParaRPr lang="en-US" sz="2000" dirty="0"/>
          </a:p>
        </p:txBody>
      </p:sp>
      <p:sp>
        <p:nvSpPr>
          <p:cNvPr id="4" name="Slide Number Placeholder 3"/>
          <p:cNvSpPr>
            <a:spLocks noGrp="1"/>
          </p:cNvSpPr>
          <p:nvPr>
            <p:ph type="sldNum" sz="quarter" idx="12"/>
          </p:nvPr>
        </p:nvSpPr>
        <p:spPr/>
        <p:txBody>
          <a:bodyPr/>
          <a:lstStyle/>
          <a:p>
            <a:fld id="{A1C22E60-29BA-4788-AA5E-A2D1E7D1034A}" type="slidenum">
              <a:rPr lang="es-MX" smtClean="0"/>
              <a:t>3</a:t>
            </a:fld>
            <a:endParaRPr lang="es-MX" dirty="0"/>
          </a:p>
        </p:txBody>
      </p:sp>
    </p:spTree>
    <p:extLst>
      <p:ext uri="{BB962C8B-B14F-4D97-AF65-F5344CB8AC3E}">
        <p14:creationId xmlns:p14="http://schemas.microsoft.com/office/powerpoint/2010/main" val="8409759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Picture 171"/>
          <p:cNvPicPr>
            <a:picLocks noChangeAspect="1"/>
          </p:cNvPicPr>
          <p:nvPr/>
        </p:nvPicPr>
        <p:blipFill rotWithShape="1">
          <a:blip r:embed="rId2">
            <a:extLst>
              <a:ext uri="{28A0092B-C50C-407E-A947-70E740481C1C}">
                <a14:useLocalDpi xmlns:a14="http://schemas.microsoft.com/office/drawing/2010/main" val="0"/>
              </a:ext>
            </a:extLst>
          </a:blip>
          <a:srcRect t="685" b="39041"/>
          <a:stretch/>
        </p:blipFill>
        <p:spPr>
          <a:xfrm>
            <a:off x="4207146" y="402771"/>
            <a:ext cx="7984854" cy="6059546"/>
          </a:xfrm>
          <a:prstGeom prst="rect">
            <a:avLst/>
          </a:prstGeom>
        </p:spPr>
      </p:pic>
      <p:sp>
        <p:nvSpPr>
          <p:cNvPr id="173" name="TextBox 172"/>
          <p:cNvSpPr txBox="1"/>
          <p:nvPr/>
        </p:nvSpPr>
        <p:spPr>
          <a:xfrm>
            <a:off x="304800" y="674914"/>
            <a:ext cx="3570514" cy="5539978"/>
          </a:xfrm>
          <a:prstGeom prst="rect">
            <a:avLst/>
          </a:prstGeom>
          <a:noFill/>
        </p:spPr>
        <p:txBody>
          <a:bodyPr wrap="square" rtlCol="0">
            <a:spAutoFit/>
          </a:bodyPr>
          <a:lstStyle/>
          <a:p>
            <a:r>
              <a:rPr lang="en-US" sz="2000" dirty="0" smtClean="0">
                <a:solidFill>
                  <a:srgbClr val="C00000"/>
                </a:solidFill>
              </a:rPr>
              <a:t>Example of the Benefits of Big Data and Analytics</a:t>
            </a:r>
          </a:p>
          <a:p>
            <a:r>
              <a:rPr lang="en-US" sz="2000" dirty="0" smtClean="0">
                <a:solidFill>
                  <a:srgbClr val="C00000"/>
                </a:solidFill>
              </a:rPr>
              <a:t>Analysis of Building Permits over five years in Seattle, Washington, using Tableau</a:t>
            </a:r>
          </a:p>
          <a:p>
            <a:endParaRPr lang="en-US" sz="2000" dirty="0">
              <a:solidFill>
                <a:srgbClr val="C00000"/>
              </a:solidFill>
            </a:endParaRPr>
          </a:p>
          <a:p>
            <a:r>
              <a:rPr lang="en-US" dirty="0" smtClean="0"/>
              <a:t>Tableau is a good teaching software product for spatial big data.  It allows import of very large data-sets from Excel (a million+  records are fine), as well as data-bases.</a:t>
            </a:r>
          </a:p>
          <a:p>
            <a:endParaRPr lang="en-US" dirty="0"/>
          </a:p>
          <a:p>
            <a:r>
              <a:rPr lang="en-US" dirty="0" smtClean="0"/>
              <a:t>Tableau has limited analytics and simple mapping.  </a:t>
            </a:r>
          </a:p>
          <a:p>
            <a:endParaRPr lang="en-US" dirty="0" smtClean="0"/>
          </a:p>
          <a:p>
            <a:r>
              <a:rPr lang="en-US" dirty="0" smtClean="0"/>
              <a:t>However, it has strength in its intuitiveness, user friendliness, and ease in composing Dashboards, such as the one on the right.</a:t>
            </a:r>
            <a:endParaRPr lang="en-US" dirty="0"/>
          </a:p>
        </p:txBody>
      </p:sp>
      <p:sp>
        <p:nvSpPr>
          <p:cNvPr id="175" name="Title 1"/>
          <p:cNvSpPr txBox="1">
            <a:spLocks/>
          </p:cNvSpPr>
          <p:nvPr/>
        </p:nvSpPr>
        <p:spPr>
          <a:xfrm>
            <a:off x="661930" y="17783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smtClean="0"/>
              <a:t>Big Data Analytic Software - Tableau</a:t>
            </a:r>
            <a:endParaRPr lang="en-US" sz="3200" dirty="0"/>
          </a:p>
        </p:txBody>
      </p:sp>
    </p:spTree>
    <p:extLst>
      <p:ext uri="{BB962C8B-B14F-4D97-AF65-F5344CB8AC3E}">
        <p14:creationId xmlns:p14="http://schemas.microsoft.com/office/powerpoint/2010/main" val="8462192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153" y="201841"/>
            <a:ext cx="6806934" cy="662781"/>
          </a:xfrm>
        </p:spPr>
        <p:txBody>
          <a:bodyPr>
            <a:normAutofit/>
          </a:bodyPr>
          <a:lstStyle/>
          <a:p>
            <a:r>
              <a:rPr lang="en-US" sz="2800" b="1" dirty="0" smtClean="0"/>
              <a:t>Example’s “Big Data” Set (50552 rows)</a:t>
            </a:r>
            <a:endParaRPr lang="en-US" sz="2800" b="1" dirty="0"/>
          </a:p>
        </p:txBody>
      </p:sp>
      <p:pic>
        <p:nvPicPr>
          <p:cNvPr id="5" name="Picture 4"/>
          <p:cNvPicPr>
            <a:picLocks noChangeAspect="1"/>
          </p:cNvPicPr>
          <p:nvPr/>
        </p:nvPicPr>
        <p:blipFill>
          <a:blip r:embed="rId3"/>
          <a:stretch>
            <a:fillRect/>
          </a:stretch>
        </p:blipFill>
        <p:spPr>
          <a:xfrm>
            <a:off x="138153" y="1181368"/>
            <a:ext cx="11592930" cy="5512003"/>
          </a:xfrm>
          <a:prstGeom prst="rect">
            <a:avLst/>
          </a:prstGeom>
        </p:spPr>
      </p:pic>
      <p:sp>
        <p:nvSpPr>
          <p:cNvPr id="6" name="TextBox 5"/>
          <p:cNvSpPr txBox="1"/>
          <p:nvPr/>
        </p:nvSpPr>
        <p:spPr>
          <a:xfrm>
            <a:off x="7289713" y="142425"/>
            <a:ext cx="4441370" cy="369332"/>
          </a:xfrm>
          <a:prstGeom prst="rect">
            <a:avLst/>
          </a:prstGeom>
          <a:noFill/>
        </p:spPr>
        <p:txBody>
          <a:bodyPr wrap="square" rtlCol="0">
            <a:spAutoFit/>
          </a:bodyPr>
          <a:lstStyle/>
          <a:p>
            <a:r>
              <a:rPr lang="en-US" dirty="0" smtClean="0">
                <a:solidFill>
                  <a:srgbClr val="FF0000"/>
                </a:solidFill>
              </a:rPr>
              <a:t>What’s missing for this example of Big Data?</a:t>
            </a:r>
            <a:endParaRPr lang="en-US" dirty="0">
              <a:solidFill>
                <a:srgbClr val="FF0000"/>
              </a:solidFill>
            </a:endParaRPr>
          </a:p>
        </p:txBody>
      </p:sp>
      <p:sp>
        <p:nvSpPr>
          <p:cNvPr id="7" name="TextBox 6"/>
          <p:cNvSpPr txBox="1"/>
          <p:nvPr/>
        </p:nvSpPr>
        <p:spPr>
          <a:xfrm>
            <a:off x="7676023" y="541456"/>
            <a:ext cx="3668750" cy="646331"/>
          </a:xfrm>
          <a:prstGeom prst="rect">
            <a:avLst/>
          </a:prstGeom>
          <a:noFill/>
        </p:spPr>
        <p:txBody>
          <a:bodyPr wrap="square" rtlCol="0">
            <a:spAutoFit/>
          </a:bodyPr>
          <a:lstStyle/>
          <a:p>
            <a:r>
              <a:rPr lang="en-US" dirty="0" smtClean="0">
                <a:solidFill>
                  <a:srgbClr val="0070C0"/>
                </a:solidFill>
              </a:rPr>
              <a:t>Sufficient Volume?            Velocity</a:t>
            </a:r>
          </a:p>
          <a:p>
            <a:r>
              <a:rPr lang="en-US" dirty="0" smtClean="0">
                <a:solidFill>
                  <a:srgbClr val="0070C0"/>
                </a:solidFill>
              </a:rPr>
              <a:t>Variety</a:t>
            </a:r>
            <a:endParaRPr lang="en-US" dirty="0">
              <a:solidFill>
                <a:srgbClr val="0070C0"/>
              </a:solidFill>
            </a:endParaRPr>
          </a:p>
        </p:txBody>
      </p:sp>
    </p:spTree>
    <p:extLst>
      <p:ext uri="{BB962C8B-B14F-4D97-AF65-F5344CB8AC3E}">
        <p14:creationId xmlns:p14="http://schemas.microsoft.com/office/powerpoint/2010/main" val="195346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38200" y="365125"/>
            <a:ext cx="10515600" cy="1325563"/>
          </a:xfrm>
        </p:spPr>
        <p:txBody>
          <a:bodyPr>
            <a:normAutofit/>
          </a:bodyPr>
          <a:lstStyle/>
          <a:p>
            <a:pPr algn="ctr"/>
            <a:r>
              <a:rPr lang="en-US" dirty="0"/>
              <a:t>Big Data Analytic Platforms</a:t>
            </a:r>
            <a:br>
              <a:rPr lang="en-US" dirty="0"/>
            </a:br>
            <a:r>
              <a:rPr lang="en-US" dirty="0"/>
              <a:t>How do we use them for </a:t>
            </a:r>
            <a:r>
              <a:rPr lang="en-US" dirty="0" smtClean="0"/>
              <a:t>Analysis?</a:t>
            </a:r>
            <a:endParaRPr lang="en-US" dirty="0"/>
          </a:p>
        </p:txBody>
      </p:sp>
      <p:pic>
        <p:nvPicPr>
          <p:cNvPr id="7" name="Picture 6"/>
          <p:cNvPicPr>
            <a:picLocks noChangeAspect="1"/>
          </p:cNvPicPr>
          <p:nvPr/>
        </p:nvPicPr>
        <p:blipFill>
          <a:blip r:embed="rId3"/>
          <a:stretch>
            <a:fillRect/>
          </a:stretch>
        </p:blipFill>
        <p:spPr>
          <a:xfrm>
            <a:off x="1261945" y="1659703"/>
            <a:ext cx="9668109" cy="5070646"/>
          </a:xfrm>
          <a:prstGeom prst="rect">
            <a:avLst/>
          </a:prstGeom>
        </p:spPr>
      </p:pic>
      <p:sp>
        <p:nvSpPr>
          <p:cNvPr id="4" name="TextBox 3"/>
          <p:cNvSpPr txBox="1"/>
          <p:nvPr/>
        </p:nvSpPr>
        <p:spPr>
          <a:xfrm>
            <a:off x="7547665" y="6550223"/>
            <a:ext cx="4147457" cy="307777"/>
          </a:xfrm>
          <a:prstGeom prst="rect">
            <a:avLst/>
          </a:prstGeom>
          <a:noFill/>
        </p:spPr>
        <p:txBody>
          <a:bodyPr wrap="square" rtlCol="0">
            <a:spAutoFit/>
          </a:bodyPr>
          <a:lstStyle/>
          <a:p>
            <a:r>
              <a:rPr lang="en-US" sz="1400" dirty="0" smtClean="0"/>
              <a:t>(source: courtesy of Brian Hilton)</a:t>
            </a:r>
            <a:endParaRPr lang="en-US" sz="1400" dirty="0"/>
          </a:p>
        </p:txBody>
      </p:sp>
    </p:spTree>
    <p:extLst>
      <p:ext uri="{BB962C8B-B14F-4D97-AF65-F5344CB8AC3E}">
        <p14:creationId xmlns:p14="http://schemas.microsoft.com/office/powerpoint/2010/main" val="39356654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28800" y="1219201"/>
            <a:ext cx="5943600" cy="5262979"/>
          </a:xfrm>
          <a:prstGeom prst="rect">
            <a:avLst/>
          </a:prstGeom>
          <a:noFill/>
        </p:spPr>
        <p:txBody>
          <a:bodyPr wrap="square" rtlCol="0">
            <a:spAutoFit/>
          </a:bodyPr>
          <a:lstStyle/>
          <a:p>
            <a:r>
              <a:rPr lang="en-US" sz="1200" dirty="0"/>
              <a:t>Dr. Snow is frequently referred to as the 'father of public health.' In 1854 a cholera epidemic raged across Europe. The onset of the disease is sudden and death can result in as little as a week. In London, one devastating outbreak claimed the lives of more than 500 people in just ten days. The search for the cure and the cause was furious and fruitless.</a:t>
            </a:r>
          </a:p>
          <a:p>
            <a:endParaRPr lang="en-US" sz="1200" dirty="0"/>
          </a:p>
          <a:p>
            <a:r>
              <a:rPr lang="en-US" sz="1200" dirty="0"/>
              <a:t>Dr. Snow had observed cholera first-hand in 1831 as an apprentice surgeon, but it was only 17 years later, in 1848-1849, that he developed a new theory for the mechanism of cholera transmission. Contrary to the prevailing belief, Snow argued that cholera was a disease of the gut and that the causal agent must enter through the mouth and then multiply within the gut of the sufferer, subsequently spreading to others. Dr. Snow reasoned that broad transmission of cholera had to be due to contaminated drinking water.</a:t>
            </a:r>
          </a:p>
          <a:p>
            <a:endParaRPr lang="en-US" sz="1200" dirty="0"/>
          </a:p>
          <a:p>
            <a:r>
              <a:rPr lang="en-US" sz="1200" dirty="0"/>
              <a:t>In September 1854, when Dr. Snow was called on to examine the causes of the cholera epidemic, he turned immediately to the water supply. His previous research suggested that the localized nature of the outbreak would mean that the cause had to be a contaminated pump or well, rather than a problem with the general water supply. He discovered that while there were five water pumps in the neighborhood, most of the deaths took place near the pump on Broad Street. Upon further investigation he discovered that among the deaths of people situated farther from the Broad Street pump, half of the deceased preferred the water from the Broad Street pump to their nearer pump, and another third attended school near the ill-fated pump. Upon presentation of his findings to community leaders, the handle of the Broad Street pump was removed, and the epidemic quickly abated. Further investigation of the well discovered that a sewer pipe underground was leaking raw sewage into the drinking water of the Broad Street pump.</a:t>
            </a:r>
          </a:p>
          <a:p>
            <a:endParaRPr lang="en-US" sz="1200" dirty="0"/>
          </a:p>
          <a:p>
            <a:r>
              <a:rPr lang="en-US" sz="1200" dirty="0"/>
              <a:t>Dr. Snow realized that a spot map illustrating the location of the deaths in the Broad Street cholera outbreak would be a useful addition to his report. Snow's famous map was first exhibited at a meeting of the Epidemiological Society of London in December 1854.</a:t>
            </a:r>
          </a:p>
        </p:txBody>
      </p:sp>
      <p:pic>
        <p:nvPicPr>
          <p:cNvPr id="29699" name="Picture 3" descr="C:\Users\Home\Desktop\11212014\John_Snow.jpg"/>
          <p:cNvPicPr>
            <a:picLocks noChangeAspect="1" noChangeArrowheads="1"/>
          </p:cNvPicPr>
          <p:nvPr/>
        </p:nvPicPr>
        <p:blipFill>
          <a:blip r:embed="rId2" cstate="print"/>
          <a:srcRect/>
          <a:stretch>
            <a:fillRect/>
          </a:stretch>
        </p:blipFill>
        <p:spPr bwMode="auto">
          <a:xfrm>
            <a:off x="8077201" y="533401"/>
            <a:ext cx="1951037" cy="3160713"/>
          </a:xfrm>
          <a:prstGeom prst="rect">
            <a:avLst/>
          </a:prstGeom>
          <a:noFill/>
        </p:spPr>
      </p:pic>
      <p:sp>
        <p:nvSpPr>
          <p:cNvPr id="8" name="Title 1"/>
          <p:cNvSpPr txBox="1">
            <a:spLocks/>
          </p:cNvSpPr>
          <p:nvPr/>
        </p:nvSpPr>
        <p:spPr>
          <a:xfrm>
            <a:off x="1981200" y="274638"/>
            <a:ext cx="4572000" cy="1143000"/>
          </a:xfrm>
          <a:prstGeom prst="rect">
            <a:avLst/>
          </a:prstGeom>
        </p:spPr>
        <p:txBody>
          <a:bodyPr/>
          <a:lstStyle/>
          <a:p>
            <a:pPr algn="ctr">
              <a:spcBef>
                <a:spcPct val="0"/>
              </a:spcBef>
              <a:defRPr/>
            </a:pPr>
            <a:r>
              <a:rPr lang="en-US" sz="4400" dirty="0">
                <a:latin typeface="+mj-lt"/>
                <a:ea typeface="+mj-ea"/>
                <a:cs typeface="+mj-cs"/>
              </a:rPr>
              <a:t>Dr. John Snow</a:t>
            </a:r>
          </a:p>
        </p:txBody>
      </p:sp>
      <p:pic>
        <p:nvPicPr>
          <p:cNvPr id="29700" name="Picture 4" descr="C:\Users\Home\Desktop\11212014\broadstreetpump_night.gif"/>
          <p:cNvPicPr>
            <a:picLocks noChangeAspect="1" noChangeArrowheads="1"/>
          </p:cNvPicPr>
          <p:nvPr/>
        </p:nvPicPr>
        <p:blipFill>
          <a:blip r:embed="rId3" cstate="print"/>
          <a:srcRect/>
          <a:stretch>
            <a:fillRect/>
          </a:stretch>
        </p:blipFill>
        <p:spPr bwMode="auto">
          <a:xfrm>
            <a:off x="8229600" y="3886200"/>
            <a:ext cx="1809750" cy="2285096"/>
          </a:xfrm>
          <a:prstGeom prst="rect">
            <a:avLst/>
          </a:prstGeom>
          <a:noFill/>
        </p:spPr>
      </p:pic>
      <p:sp>
        <p:nvSpPr>
          <p:cNvPr id="6" name="TextBox 5"/>
          <p:cNvSpPr txBox="1"/>
          <p:nvPr/>
        </p:nvSpPr>
        <p:spPr>
          <a:xfrm>
            <a:off x="7315201" y="6482180"/>
            <a:ext cx="4782694" cy="307777"/>
          </a:xfrm>
          <a:prstGeom prst="rect">
            <a:avLst/>
          </a:prstGeom>
          <a:noFill/>
        </p:spPr>
        <p:txBody>
          <a:bodyPr wrap="square" rtlCol="0">
            <a:spAutoFit/>
          </a:bodyPr>
          <a:lstStyle/>
          <a:p>
            <a:r>
              <a:rPr lang="en-US" sz="1400" dirty="0" smtClean="0"/>
              <a:t>(source of this slide and next 7 maps: courtesy of Brian Hilton)</a:t>
            </a:r>
            <a:endParaRPr lang="en-US" sz="1400" dirty="0"/>
          </a:p>
        </p:txBody>
      </p:sp>
    </p:spTree>
    <p:extLst>
      <p:ext uri="{BB962C8B-B14F-4D97-AF65-F5344CB8AC3E}">
        <p14:creationId xmlns:p14="http://schemas.microsoft.com/office/powerpoint/2010/main" val="1555726523"/>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Home\Desktop\11212014\js.png"/>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p:spPr>
      </p:pic>
      <p:sp>
        <p:nvSpPr>
          <p:cNvPr id="3" name="TextBox 2"/>
          <p:cNvSpPr txBox="1"/>
          <p:nvPr/>
        </p:nvSpPr>
        <p:spPr>
          <a:xfrm>
            <a:off x="1752600" y="304801"/>
            <a:ext cx="23622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t>John Snow Map, 1854</a:t>
            </a:r>
          </a:p>
          <a:p>
            <a:r>
              <a:rPr lang="en-US" dirty="0" err="1"/>
              <a:t>Soho</a:t>
            </a:r>
            <a:r>
              <a:rPr lang="en-US" dirty="0"/>
              <a:t>, London, England</a:t>
            </a:r>
          </a:p>
        </p:txBody>
      </p:sp>
      <p:sp>
        <p:nvSpPr>
          <p:cNvPr id="4" name="Left Arrow 3"/>
          <p:cNvSpPr/>
          <p:nvPr/>
        </p:nvSpPr>
        <p:spPr>
          <a:xfrm rot="18361289">
            <a:off x="8816279" y="5727950"/>
            <a:ext cx="1930854" cy="39402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Piccadilly Circus</a:t>
            </a:r>
          </a:p>
        </p:txBody>
      </p:sp>
      <p:sp>
        <p:nvSpPr>
          <p:cNvPr id="6" name="Right Arrow 5"/>
          <p:cNvSpPr/>
          <p:nvPr/>
        </p:nvSpPr>
        <p:spPr>
          <a:xfrm>
            <a:off x="1828800" y="4495800"/>
            <a:ext cx="1828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Regent Street</a:t>
            </a:r>
          </a:p>
        </p:txBody>
      </p:sp>
      <p:sp>
        <p:nvSpPr>
          <p:cNvPr id="7" name="TextBox 6"/>
          <p:cNvSpPr txBox="1"/>
          <p:nvPr/>
        </p:nvSpPr>
        <p:spPr>
          <a:xfrm>
            <a:off x="10818795" y="2048470"/>
            <a:ext cx="1222409" cy="923330"/>
          </a:xfrm>
          <a:prstGeom prst="rect">
            <a:avLst/>
          </a:prstGeom>
          <a:noFill/>
        </p:spPr>
        <p:txBody>
          <a:bodyPr wrap="square" rtlCol="0">
            <a:spAutoFit/>
          </a:bodyPr>
          <a:lstStyle/>
          <a:p>
            <a:r>
              <a:rPr lang="en-US" dirty="0" smtClean="0">
                <a:solidFill>
                  <a:srgbClr val="00B0F0"/>
                </a:solidFill>
              </a:rPr>
              <a:t>Cholera deaths are in black</a:t>
            </a:r>
            <a:endParaRPr lang="en-US" dirty="0">
              <a:solidFill>
                <a:srgbClr val="00B0F0"/>
              </a:solidFill>
            </a:endParaRPr>
          </a:p>
        </p:txBody>
      </p:sp>
    </p:spTree>
    <p:extLst>
      <p:ext uri="{BB962C8B-B14F-4D97-AF65-F5344CB8AC3E}">
        <p14:creationId xmlns:p14="http://schemas.microsoft.com/office/powerpoint/2010/main" val="35940008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Home\Desktop\11212014\js.png"/>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p:spPr>
      </p:pic>
      <p:sp>
        <p:nvSpPr>
          <p:cNvPr id="3" name="TextBox 2"/>
          <p:cNvSpPr txBox="1"/>
          <p:nvPr/>
        </p:nvSpPr>
        <p:spPr>
          <a:xfrm>
            <a:off x="1752600" y="304801"/>
            <a:ext cx="23622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t>John Snow Map, 1854</a:t>
            </a:r>
          </a:p>
          <a:p>
            <a:r>
              <a:rPr lang="en-US" dirty="0" err="1"/>
              <a:t>Soho</a:t>
            </a:r>
            <a:r>
              <a:rPr lang="en-US" dirty="0"/>
              <a:t>, London, England</a:t>
            </a:r>
          </a:p>
        </p:txBody>
      </p:sp>
      <p:sp>
        <p:nvSpPr>
          <p:cNvPr id="4" name="Donut 3"/>
          <p:cNvSpPr/>
          <p:nvPr/>
        </p:nvSpPr>
        <p:spPr>
          <a:xfrm>
            <a:off x="4343400" y="3505200"/>
            <a:ext cx="381000" cy="609600"/>
          </a:xfrm>
          <a:prstGeom prst="donut">
            <a:avLst>
              <a:gd name="adj" fmla="val 6000"/>
            </a:avLst>
          </a:prstGeom>
          <a:ln w="38100">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sp>
        <p:nvSpPr>
          <p:cNvPr id="5" name="Donut 4"/>
          <p:cNvSpPr/>
          <p:nvPr/>
        </p:nvSpPr>
        <p:spPr>
          <a:xfrm>
            <a:off x="6172200" y="3276600"/>
            <a:ext cx="381000" cy="609600"/>
          </a:xfrm>
          <a:prstGeom prst="donut">
            <a:avLst>
              <a:gd name="adj" fmla="val 6000"/>
            </a:avLst>
          </a:prstGeom>
          <a:ln w="38100">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sp>
        <p:nvSpPr>
          <p:cNvPr id="6" name="Donut 5"/>
          <p:cNvSpPr/>
          <p:nvPr/>
        </p:nvSpPr>
        <p:spPr>
          <a:xfrm rot="20282552">
            <a:off x="6543702" y="2375092"/>
            <a:ext cx="990600" cy="548951"/>
          </a:xfrm>
          <a:prstGeom prst="donut">
            <a:avLst>
              <a:gd name="adj" fmla="val 6000"/>
            </a:avLst>
          </a:prstGeom>
          <a:ln w="38100">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sp>
        <p:nvSpPr>
          <p:cNvPr id="7" name="Donut 6"/>
          <p:cNvSpPr/>
          <p:nvPr/>
        </p:nvSpPr>
        <p:spPr>
          <a:xfrm>
            <a:off x="7620000" y="3962400"/>
            <a:ext cx="381000" cy="609600"/>
          </a:xfrm>
          <a:prstGeom prst="donut">
            <a:avLst>
              <a:gd name="adj" fmla="val 6000"/>
            </a:avLst>
          </a:prstGeom>
          <a:ln w="38100">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sp>
        <p:nvSpPr>
          <p:cNvPr id="8" name="Donut 7"/>
          <p:cNvSpPr/>
          <p:nvPr/>
        </p:nvSpPr>
        <p:spPr>
          <a:xfrm rot="19764556">
            <a:off x="5334000" y="2895600"/>
            <a:ext cx="381000" cy="762000"/>
          </a:xfrm>
          <a:prstGeom prst="donut">
            <a:avLst>
              <a:gd name="adj" fmla="val 6000"/>
            </a:avLst>
          </a:prstGeom>
          <a:ln w="38100">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635998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Home\Desktop\11212014\js.png"/>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p:spPr>
      </p:pic>
      <p:sp>
        <p:nvSpPr>
          <p:cNvPr id="16" name="TextBox 15"/>
          <p:cNvSpPr txBox="1"/>
          <p:nvPr/>
        </p:nvSpPr>
        <p:spPr>
          <a:xfrm>
            <a:off x="1752600" y="304801"/>
            <a:ext cx="23622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t>John Snow Map, 1854</a:t>
            </a:r>
          </a:p>
          <a:p>
            <a:r>
              <a:rPr lang="en-US" dirty="0" err="1"/>
              <a:t>Soho</a:t>
            </a:r>
            <a:r>
              <a:rPr lang="en-US" dirty="0"/>
              <a:t>, London, England</a:t>
            </a:r>
          </a:p>
        </p:txBody>
      </p:sp>
      <p:sp>
        <p:nvSpPr>
          <p:cNvPr id="18" name="Donut 17"/>
          <p:cNvSpPr/>
          <p:nvPr/>
        </p:nvSpPr>
        <p:spPr>
          <a:xfrm>
            <a:off x="3962400" y="1066800"/>
            <a:ext cx="457200" cy="457200"/>
          </a:xfrm>
          <a:prstGeom prst="donut">
            <a:avLst>
              <a:gd name="adj" fmla="val 110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onut 18"/>
          <p:cNvSpPr/>
          <p:nvPr/>
        </p:nvSpPr>
        <p:spPr>
          <a:xfrm>
            <a:off x="3886200" y="2362200"/>
            <a:ext cx="457200" cy="457200"/>
          </a:xfrm>
          <a:prstGeom prst="donut">
            <a:avLst>
              <a:gd name="adj" fmla="val 110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Donut 19"/>
          <p:cNvSpPr/>
          <p:nvPr/>
        </p:nvSpPr>
        <p:spPr>
          <a:xfrm>
            <a:off x="5105400" y="5562600"/>
            <a:ext cx="457200" cy="457200"/>
          </a:xfrm>
          <a:prstGeom prst="donut">
            <a:avLst>
              <a:gd name="adj" fmla="val 110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Donut 20"/>
          <p:cNvSpPr/>
          <p:nvPr/>
        </p:nvSpPr>
        <p:spPr>
          <a:xfrm>
            <a:off x="9906000" y="4267200"/>
            <a:ext cx="457200" cy="457200"/>
          </a:xfrm>
          <a:prstGeom prst="donut">
            <a:avLst>
              <a:gd name="adj" fmla="val 110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Donut 21"/>
          <p:cNvSpPr/>
          <p:nvPr/>
        </p:nvSpPr>
        <p:spPr>
          <a:xfrm>
            <a:off x="8610600" y="4495800"/>
            <a:ext cx="457200" cy="457200"/>
          </a:xfrm>
          <a:prstGeom prst="donut">
            <a:avLst>
              <a:gd name="adj" fmla="val 110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onut 22"/>
          <p:cNvSpPr/>
          <p:nvPr/>
        </p:nvSpPr>
        <p:spPr>
          <a:xfrm>
            <a:off x="6629400" y="5257800"/>
            <a:ext cx="457200" cy="457200"/>
          </a:xfrm>
          <a:prstGeom prst="donut">
            <a:avLst>
              <a:gd name="adj" fmla="val 110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onut 23"/>
          <p:cNvSpPr/>
          <p:nvPr/>
        </p:nvSpPr>
        <p:spPr>
          <a:xfrm>
            <a:off x="6248400" y="2971800"/>
            <a:ext cx="457200" cy="457200"/>
          </a:xfrm>
          <a:prstGeom prst="donut">
            <a:avLst>
              <a:gd name="adj" fmla="val 110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Box 1"/>
          <p:cNvSpPr txBox="1"/>
          <p:nvPr/>
        </p:nvSpPr>
        <p:spPr>
          <a:xfrm>
            <a:off x="10818795" y="2048470"/>
            <a:ext cx="1222409" cy="923330"/>
          </a:xfrm>
          <a:prstGeom prst="rect">
            <a:avLst/>
          </a:prstGeom>
          <a:noFill/>
        </p:spPr>
        <p:txBody>
          <a:bodyPr wrap="square" rtlCol="0">
            <a:spAutoFit/>
          </a:bodyPr>
          <a:lstStyle/>
          <a:p>
            <a:r>
              <a:rPr lang="en-US" dirty="0" smtClean="0">
                <a:solidFill>
                  <a:srgbClr val="00B0F0"/>
                </a:solidFill>
              </a:rPr>
              <a:t>Pump locations are circled</a:t>
            </a:r>
            <a:endParaRPr lang="en-US" dirty="0">
              <a:solidFill>
                <a:srgbClr val="00B0F0"/>
              </a:solidFill>
            </a:endParaRPr>
          </a:p>
        </p:txBody>
      </p:sp>
    </p:spTree>
    <p:extLst>
      <p:ext uri="{BB962C8B-B14F-4D97-AF65-F5344CB8AC3E}">
        <p14:creationId xmlns:p14="http://schemas.microsoft.com/office/powerpoint/2010/main" val="692106406"/>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Home\Desktop\11212014\js1.png"/>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p:spPr>
      </p:pic>
      <p:sp>
        <p:nvSpPr>
          <p:cNvPr id="3" name="TextBox 2"/>
          <p:cNvSpPr txBox="1"/>
          <p:nvPr/>
        </p:nvSpPr>
        <p:spPr>
          <a:xfrm>
            <a:off x="1752600" y="304801"/>
            <a:ext cx="23622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t>John Snow Map, 1854</a:t>
            </a:r>
          </a:p>
          <a:p>
            <a:r>
              <a:rPr lang="en-US" dirty="0" err="1"/>
              <a:t>Soho</a:t>
            </a:r>
            <a:r>
              <a:rPr lang="en-US" dirty="0"/>
              <a:t>, London, England</a:t>
            </a:r>
          </a:p>
        </p:txBody>
      </p:sp>
      <p:sp>
        <p:nvSpPr>
          <p:cNvPr id="2" name="Right Arrow 1"/>
          <p:cNvSpPr/>
          <p:nvPr/>
        </p:nvSpPr>
        <p:spPr>
          <a:xfrm rot="19744065">
            <a:off x="1336578" y="4428526"/>
            <a:ext cx="3439650" cy="5189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Location and Number of Deaths</a:t>
            </a:r>
          </a:p>
        </p:txBody>
      </p:sp>
      <p:sp>
        <p:nvSpPr>
          <p:cNvPr id="4" name="Left Arrow 3"/>
          <p:cNvSpPr/>
          <p:nvPr/>
        </p:nvSpPr>
        <p:spPr>
          <a:xfrm rot="17909227">
            <a:off x="4466983" y="1636933"/>
            <a:ext cx="1752600" cy="457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Water  Pump</a:t>
            </a:r>
          </a:p>
        </p:txBody>
      </p:sp>
    </p:spTree>
    <p:extLst>
      <p:ext uri="{BB962C8B-B14F-4D97-AF65-F5344CB8AC3E}">
        <p14:creationId xmlns:p14="http://schemas.microsoft.com/office/powerpoint/2010/main" val="26168059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Home\Desktop\11212014\js.png"/>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a:ln w="38100">
            <a:solidFill>
              <a:schemeClr val="tx1"/>
            </a:solidFill>
          </a:ln>
        </p:spPr>
      </p:pic>
      <p:sp>
        <p:nvSpPr>
          <p:cNvPr id="16" name="TextBox 15"/>
          <p:cNvSpPr txBox="1"/>
          <p:nvPr/>
        </p:nvSpPr>
        <p:spPr>
          <a:xfrm>
            <a:off x="1752600" y="304801"/>
            <a:ext cx="23622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t>John Snow Map, 1854</a:t>
            </a:r>
          </a:p>
          <a:p>
            <a:r>
              <a:rPr lang="en-US" dirty="0" err="1"/>
              <a:t>Soho</a:t>
            </a:r>
            <a:r>
              <a:rPr lang="en-US" dirty="0"/>
              <a:t>, London, England</a:t>
            </a:r>
          </a:p>
        </p:txBody>
      </p:sp>
      <p:sp>
        <p:nvSpPr>
          <p:cNvPr id="18" name="Donut 17"/>
          <p:cNvSpPr/>
          <p:nvPr/>
        </p:nvSpPr>
        <p:spPr>
          <a:xfrm>
            <a:off x="3962400" y="1066800"/>
            <a:ext cx="457200" cy="457200"/>
          </a:xfrm>
          <a:prstGeom prst="donut">
            <a:avLst>
              <a:gd name="adj" fmla="val 11012"/>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onut 18"/>
          <p:cNvSpPr/>
          <p:nvPr/>
        </p:nvSpPr>
        <p:spPr>
          <a:xfrm>
            <a:off x="3886200" y="2362200"/>
            <a:ext cx="457200" cy="457200"/>
          </a:xfrm>
          <a:prstGeom prst="donut">
            <a:avLst>
              <a:gd name="adj" fmla="val 11012"/>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Donut 19"/>
          <p:cNvSpPr/>
          <p:nvPr/>
        </p:nvSpPr>
        <p:spPr>
          <a:xfrm>
            <a:off x="5105400" y="5562600"/>
            <a:ext cx="457200" cy="457200"/>
          </a:xfrm>
          <a:prstGeom prst="donut">
            <a:avLst>
              <a:gd name="adj" fmla="val 11012"/>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Donut 20"/>
          <p:cNvSpPr/>
          <p:nvPr/>
        </p:nvSpPr>
        <p:spPr>
          <a:xfrm>
            <a:off x="9906000" y="4267200"/>
            <a:ext cx="457200" cy="457200"/>
          </a:xfrm>
          <a:prstGeom prst="donut">
            <a:avLst>
              <a:gd name="adj" fmla="val 11012"/>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Donut 21"/>
          <p:cNvSpPr/>
          <p:nvPr/>
        </p:nvSpPr>
        <p:spPr>
          <a:xfrm>
            <a:off x="8610600" y="4495800"/>
            <a:ext cx="457200" cy="457200"/>
          </a:xfrm>
          <a:prstGeom prst="donut">
            <a:avLst>
              <a:gd name="adj" fmla="val 11012"/>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onut 22"/>
          <p:cNvSpPr/>
          <p:nvPr/>
        </p:nvSpPr>
        <p:spPr>
          <a:xfrm>
            <a:off x="6629400" y="5257800"/>
            <a:ext cx="457200" cy="457200"/>
          </a:xfrm>
          <a:prstGeom prst="donut">
            <a:avLst>
              <a:gd name="adj" fmla="val 11012"/>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onut 23"/>
          <p:cNvSpPr/>
          <p:nvPr/>
        </p:nvSpPr>
        <p:spPr>
          <a:xfrm>
            <a:off x="6248400" y="2971800"/>
            <a:ext cx="457200" cy="457200"/>
          </a:xfrm>
          <a:prstGeom prst="donut">
            <a:avLst>
              <a:gd name="adj" fmla="val 11012"/>
            </a:avLst>
          </a:prstGeom>
          <a:ln w="3810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8909506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Home\Desktop\11212014\snow.png"/>
          <p:cNvPicPr>
            <a:picLocks noChangeAspect="1" noChangeArrowheads="1"/>
          </p:cNvPicPr>
          <p:nvPr/>
        </p:nvPicPr>
        <p:blipFill>
          <a:blip r:embed="rId2" cstate="print"/>
          <a:srcRect/>
          <a:stretch>
            <a:fillRect/>
          </a:stretch>
        </p:blipFill>
        <p:spPr bwMode="auto">
          <a:xfrm>
            <a:off x="1609725" y="195264"/>
            <a:ext cx="8972550" cy="6467475"/>
          </a:xfrm>
          <a:prstGeom prst="rect">
            <a:avLst/>
          </a:prstGeom>
          <a:noFill/>
        </p:spPr>
      </p:pic>
      <p:sp>
        <p:nvSpPr>
          <p:cNvPr id="4" name="TextBox 3"/>
          <p:cNvSpPr txBox="1"/>
          <p:nvPr/>
        </p:nvSpPr>
        <p:spPr>
          <a:xfrm>
            <a:off x="1752600" y="304801"/>
            <a:ext cx="23622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t>160+ </a:t>
            </a:r>
            <a:r>
              <a:rPr lang="en-US" dirty="0"/>
              <a:t>Years Later</a:t>
            </a:r>
          </a:p>
          <a:p>
            <a:r>
              <a:rPr lang="en-US" dirty="0" err="1"/>
              <a:t>Soho</a:t>
            </a:r>
            <a:r>
              <a:rPr lang="en-US" dirty="0"/>
              <a:t>, London, England</a:t>
            </a:r>
          </a:p>
        </p:txBody>
      </p:sp>
    </p:spTree>
    <p:extLst>
      <p:ext uri="{BB962C8B-B14F-4D97-AF65-F5344CB8AC3E}">
        <p14:creationId xmlns:p14="http://schemas.microsoft.com/office/powerpoint/2010/main" val="35415826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Big Data – A Brief Review</a:t>
            </a:r>
          </a:p>
        </p:txBody>
      </p:sp>
      <p:sp>
        <p:nvSpPr>
          <p:cNvPr id="5" name="Content Placeholder 4"/>
          <p:cNvSpPr>
            <a:spLocks noGrp="1"/>
          </p:cNvSpPr>
          <p:nvPr>
            <p:ph idx="1"/>
          </p:nvPr>
        </p:nvSpPr>
        <p:spPr>
          <a:xfrm>
            <a:off x="1981200" y="1600200"/>
            <a:ext cx="8229600" cy="5029200"/>
          </a:xfrm>
        </p:spPr>
        <p:txBody>
          <a:bodyPr>
            <a:noAutofit/>
          </a:bodyPr>
          <a:lstStyle/>
          <a:p>
            <a:pPr marL="0" indent="0" algn="ctr">
              <a:spcBef>
                <a:spcPts val="0"/>
              </a:spcBef>
              <a:buNone/>
            </a:pPr>
            <a:r>
              <a:rPr lang="en-US" dirty="0" smtClean="0"/>
              <a:t>So, we know that “big data” is BIG…</a:t>
            </a:r>
          </a:p>
          <a:p>
            <a:pPr marL="0" indent="0" algn="ctr">
              <a:spcBef>
                <a:spcPts val="0"/>
              </a:spcBef>
              <a:buNone/>
            </a:pPr>
            <a:endParaRPr lang="en-US" dirty="0" smtClean="0"/>
          </a:p>
          <a:p>
            <a:pPr marL="0" indent="0" algn="ctr">
              <a:spcBef>
                <a:spcPts val="0"/>
              </a:spcBef>
              <a:buNone/>
            </a:pPr>
            <a:endParaRPr lang="en-US" dirty="0" smtClean="0"/>
          </a:p>
          <a:p>
            <a:pPr marL="0" indent="0" algn="ctr">
              <a:spcBef>
                <a:spcPts val="0"/>
              </a:spcBef>
              <a:buNone/>
            </a:pPr>
            <a:endParaRPr lang="en-US" dirty="0" smtClean="0"/>
          </a:p>
          <a:p>
            <a:pPr marL="0" indent="0" algn="ctr">
              <a:spcBef>
                <a:spcPts val="0"/>
              </a:spcBef>
              <a:buNone/>
            </a:pPr>
            <a:endParaRPr lang="en-US" dirty="0" smtClean="0"/>
          </a:p>
          <a:p>
            <a:pPr marL="0" indent="0" algn="ctr">
              <a:spcBef>
                <a:spcPts val="0"/>
              </a:spcBef>
              <a:buNone/>
            </a:pPr>
            <a:endParaRPr lang="en-US" dirty="0" smtClean="0"/>
          </a:p>
          <a:p>
            <a:pPr marL="0" indent="0" algn="ctr">
              <a:spcBef>
                <a:spcPts val="0"/>
              </a:spcBef>
              <a:buNone/>
            </a:pPr>
            <a:endParaRPr lang="en-US" dirty="0" smtClean="0"/>
          </a:p>
          <a:p>
            <a:pPr marL="0" indent="0" algn="ctr">
              <a:spcBef>
                <a:spcPts val="0"/>
              </a:spcBef>
              <a:buNone/>
            </a:pPr>
            <a:endParaRPr lang="en-US" dirty="0" smtClean="0"/>
          </a:p>
          <a:p>
            <a:pPr marL="0" indent="0" algn="ctr">
              <a:spcBef>
                <a:spcPts val="0"/>
              </a:spcBef>
              <a:buNone/>
            </a:pPr>
            <a:endParaRPr lang="en-US" dirty="0" smtClean="0"/>
          </a:p>
          <a:p>
            <a:pPr marL="0" indent="0" algn="ctr">
              <a:spcBef>
                <a:spcPts val="0"/>
              </a:spcBef>
              <a:buNone/>
            </a:pPr>
            <a:r>
              <a:rPr lang="en-US" dirty="0" smtClean="0"/>
              <a:t>But, what does that mean to us?</a:t>
            </a:r>
          </a:p>
          <a:p>
            <a:pPr marL="0" indent="0" algn="ctr">
              <a:spcBef>
                <a:spcPts val="0"/>
              </a:spcBef>
              <a:buNone/>
            </a:pPr>
            <a:endParaRPr lang="en-US" sz="1800" dirty="0"/>
          </a:p>
        </p:txBody>
      </p:sp>
      <p:pic>
        <p:nvPicPr>
          <p:cNvPr id="57345" name="Picture 1"/>
          <p:cNvPicPr>
            <a:picLocks noChangeAspect="1" noChangeArrowheads="1"/>
          </p:cNvPicPr>
          <p:nvPr/>
        </p:nvPicPr>
        <p:blipFill>
          <a:blip r:embed="rId3" cstate="print"/>
          <a:srcRect/>
          <a:stretch>
            <a:fillRect/>
          </a:stretch>
        </p:blipFill>
        <p:spPr bwMode="auto">
          <a:xfrm>
            <a:off x="2819400" y="2276046"/>
            <a:ext cx="6629400" cy="3667555"/>
          </a:xfrm>
          <a:prstGeom prst="rect">
            <a:avLst/>
          </a:prstGeom>
          <a:noFill/>
          <a:ln w="9525">
            <a:noFill/>
            <a:miter lim="800000"/>
            <a:headEnd/>
            <a:tailEnd/>
          </a:ln>
        </p:spPr>
      </p:pic>
      <p:sp>
        <p:nvSpPr>
          <p:cNvPr id="6" name="TextBox 5"/>
          <p:cNvSpPr txBox="1"/>
          <p:nvPr/>
        </p:nvSpPr>
        <p:spPr>
          <a:xfrm>
            <a:off x="7917780" y="6422572"/>
            <a:ext cx="4147457" cy="307777"/>
          </a:xfrm>
          <a:prstGeom prst="rect">
            <a:avLst/>
          </a:prstGeom>
          <a:noFill/>
        </p:spPr>
        <p:txBody>
          <a:bodyPr wrap="square" rtlCol="0">
            <a:spAutoFit/>
          </a:bodyPr>
          <a:lstStyle/>
          <a:p>
            <a:r>
              <a:rPr lang="en-US" sz="1400" dirty="0" smtClean="0"/>
              <a:t>(source: courtesy of Brian Hilton)</a:t>
            </a:r>
            <a:endParaRPr lang="en-US" sz="1400" dirty="0"/>
          </a:p>
        </p:txBody>
      </p:sp>
    </p:spTree>
    <p:extLst>
      <p:ext uri="{BB962C8B-B14F-4D97-AF65-F5344CB8AC3E}">
        <p14:creationId xmlns:p14="http://schemas.microsoft.com/office/powerpoint/2010/main" val="30337624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Home\Desktop\11212014\snow2.png"/>
          <p:cNvPicPr>
            <a:picLocks noChangeAspect="1" noChangeArrowheads="1"/>
          </p:cNvPicPr>
          <p:nvPr/>
        </p:nvPicPr>
        <p:blipFill>
          <a:blip r:embed="rId2" cstate="print"/>
          <a:srcRect/>
          <a:stretch>
            <a:fillRect/>
          </a:stretch>
        </p:blipFill>
        <p:spPr bwMode="auto">
          <a:xfrm>
            <a:off x="1609725" y="195264"/>
            <a:ext cx="8972550" cy="6467475"/>
          </a:xfrm>
          <a:prstGeom prst="rect">
            <a:avLst/>
          </a:prstGeom>
          <a:noFill/>
        </p:spPr>
      </p:pic>
      <p:sp>
        <p:nvSpPr>
          <p:cNvPr id="5" name="TextBox 4"/>
          <p:cNvSpPr txBox="1"/>
          <p:nvPr/>
        </p:nvSpPr>
        <p:spPr>
          <a:xfrm>
            <a:off x="1752600" y="304801"/>
            <a:ext cx="23622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t>2015 </a:t>
            </a:r>
            <a:r>
              <a:rPr lang="en-US" dirty="0"/>
              <a:t>map / 1854 map</a:t>
            </a:r>
          </a:p>
          <a:p>
            <a:r>
              <a:rPr lang="en-US" dirty="0" err="1"/>
              <a:t>Soho</a:t>
            </a:r>
            <a:r>
              <a:rPr lang="en-US" dirty="0"/>
              <a:t>, London, England</a:t>
            </a:r>
          </a:p>
        </p:txBody>
      </p:sp>
      <p:sp>
        <p:nvSpPr>
          <p:cNvPr id="4" name="TextBox 3"/>
          <p:cNvSpPr txBox="1"/>
          <p:nvPr/>
        </p:nvSpPr>
        <p:spPr>
          <a:xfrm>
            <a:off x="8077200" y="5867401"/>
            <a:ext cx="23622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t>Locations of water pumps and deaths</a:t>
            </a:r>
          </a:p>
        </p:txBody>
      </p:sp>
    </p:spTree>
    <p:extLst>
      <p:ext uri="{BB962C8B-B14F-4D97-AF65-F5344CB8AC3E}">
        <p14:creationId xmlns:p14="http://schemas.microsoft.com/office/powerpoint/2010/main" val="25749470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Home\Desktop\11212014\snow3.png"/>
          <p:cNvPicPr>
            <a:picLocks noChangeAspect="1" noChangeArrowheads="1"/>
          </p:cNvPicPr>
          <p:nvPr/>
        </p:nvPicPr>
        <p:blipFill>
          <a:blip r:embed="rId2" cstate="print"/>
          <a:srcRect/>
          <a:stretch>
            <a:fillRect/>
          </a:stretch>
        </p:blipFill>
        <p:spPr bwMode="auto">
          <a:xfrm>
            <a:off x="1609725" y="195264"/>
            <a:ext cx="8972550" cy="6467475"/>
          </a:xfrm>
          <a:prstGeom prst="rect">
            <a:avLst/>
          </a:prstGeom>
          <a:noFill/>
        </p:spPr>
      </p:pic>
      <p:sp>
        <p:nvSpPr>
          <p:cNvPr id="3" name="TextBox 2"/>
          <p:cNvSpPr txBox="1"/>
          <p:nvPr/>
        </p:nvSpPr>
        <p:spPr>
          <a:xfrm>
            <a:off x="1752600" y="304801"/>
            <a:ext cx="23622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t>2015 </a:t>
            </a:r>
            <a:r>
              <a:rPr lang="en-US" dirty="0"/>
              <a:t>map / 1854 map</a:t>
            </a:r>
          </a:p>
          <a:p>
            <a:r>
              <a:rPr lang="en-US" dirty="0" err="1"/>
              <a:t>Soho</a:t>
            </a:r>
            <a:r>
              <a:rPr lang="en-US" dirty="0"/>
              <a:t>, London, England</a:t>
            </a:r>
          </a:p>
        </p:txBody>
      </p:sp>
      <p:sp>
        <p:nvSpPr>
          <p:cNvPr id="4" name="TextBox 3"/>
          <p:cNvSpPr txBox="1"/>
          <p:nvPr/>
        </p:nvSpPr>
        <p:spPr>
          <a:xfrm>
            <a:off x="8077200" y="5867401"/>
            <a:ext cx="23622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t>Density of location of deaths</a:t>
            </a:r>
          </a:p>
        </p:txBody>
      </p:sp>
    </p:spTree>
    <p:extLst>
      <p:ext uri="{BB962C8B-B14F-4D97-AF65-F5344CB8AC3E}">
        <p14:creationId xmlns:p14="http://schemas.microsoft.com/office/powerpoint/2010/main" val="12668148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Home\Desktop\11212014\snow4.png"/>
          <p:cNvPicPr>
            <a:picLocks noChangeAspect="1" noChangeArrowheads="1"/>
          </p:cNvPicPr>
          <p:nvPr/>
        </p:nvPicPr>
        <p:blipFill>
          <a:blip r:embed="rId2" cstate="print"/>
          <a:srcRect/>
          <a:stretch>
            <a:fillRect/>
          </a:stretch>
        </p:blipFill>
        <p:spPr bwMode="auto">
          <a:xfrm>
            <a:off x="1609725" y="195264"/>
            <a:ext cx="8972550" cy="6467475"/>
          </a:xfrm>
          <a:prstGeom prst="rect">
            <a:avLst/>
          </a:prstGeom>
          <a:noFill/>
        </p:spPr>
      </p:pic>
      <p:sp>
        <p:nvSpPr>
          <p:cNvPr id="3" name="TextBox 2"/>
          <p:cNvSpPr txBox="1"/>
          <p:nvPr/>
        </p:nvSpPr>
        <p:spPr>
          <a:xfrm>
            <a:off x="1752600" y="304801"/>
            <a:ext cx="23622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t>2015 </a:t>
            </a:r>
            <a:r>
              <a:rPr lang="en-US" dirty="0"/>
              <a:t>map / 1854 map</a:t>
            </a:r>
          </a:p>
          <a:p>
            <a:r>
              <a:rPr lang="en-US" dirty="0" err="1"/>
              <a:t>Soho</a:t>
            </a:r>
            <a:r>
              <a:rPr lang="en-US" dirty="0"/>
              <a:t>, London, England</a:t>
            </a:r>
          </a:p>
        </p:txBody>
      </p:sp>
      <p:sp>
        <p:nvSpPr>
          <p:cNvPr id="8" name="Right Arrow 7"/>
          <p:cNvSpPr/>
          <p:nvPr/>
        </p:nvSpPr>
        <p:spPr>
          <a:xfrm rot="20251234">
            <a:off x="4033366" y="3496794"/>
            <a:ext cx="2438400" cy="457200"/>
          </a:xfrm>
          <a:prstGeom prst="rightArrow">
            <a:avLst/>
          </a:prstGeom>
          <a:solidFill>
            <a:schemeClr val="accent1">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Broad Street Pump</a:t>
            </a:r>
          </a:p>
        </p:txBody>
      </p:sp>
      <p:sp>
        <p:nvSpPr>
          <p:cNvPr id="5" name="TextBox 4"/>
          <p:cNvSpPr txBox="1"/>
          <p:nvPr/>
        </p:nvSpPr>
        <p:spPr>
          <a:xfrm>
            <a:off x="8077200" y="5867401"/>
            <a:ext cx="23622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t>Statistically significant “hot spots” of deaths</a:t>
            </a:r>
          </a:p>
        </p:txBody>
      </p:sp>
    </p:spTree>
    <p:extLst>
      <p:ext uri="{BB962C8B-B14F-4D97-AF65-F5344CB8AC3E}">
        <p14:creationId xmlns:p14="http://schemas.microsoft.com/office/powerpoint/2010/main" val="36288783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Applications of Spatial Big Data and Analytics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Politics</a:t>
            </a:r>
          </a:p>
          <a:p>
            <a:r>
              <a:rPr lang="en-US" dirty="0" smtClean="0"/>
              <a:t>Transportation</a:t>
            </a:r>
          </a:p>
          <a:p>
            <a:r>
              <a:rPr lang="en-US" dirty="0" smtClean="0"/>
              <a:t>Supply Chain Management</a:t>
            </a:r>
          </a:p>
          <a:p>
            <a:r>
              <a:rPr lang="en-US" dirty="0" smtClean="0"/>
              <a:t>Public Safety</a:t>
            </a:r>
          </a:p>
          <a:p>
            <a:r>
              <a:rPr lang="en-US" dirty="0" smtClean="0"/>
              <a:t>Urban Traffic</a:t>
            </a:r>
          </a:p>
          <a:p>
            <a:r>
              <a:rPr lang="en-US" dirty="0" smtClean="0"/>
              <a:t>Emergency Management</a:t>
            </a:r>
          </a:p>
          <a:p>
            <a:r>
              <a:rPr lang="en-US" dirty="0" smtClean="0"/>
              <a:t>Healthcare</a:t>
            </a:r>
          </a:p>
          <a:p>
            <a:r>
              <a:rPr lang="en-US" dirty="0" smtClean="0"/>
              <a:t>Energy and Environment</a:t>
            </a:r>
          </a:p>
          <a:p>
            <a:r>
              <a:rPr lang="en-US" dirty="0" smtClean="0"/>
              <a:t>Climate Science</a:t>
            </a:r>
          </a:p>
          <a:p>
            <a:r>
              <a:rPr lang="en-US" dirty="0" smtClean="0"/>
              <a:t>Marketing/Advertising</a:t>
            </a:r>
            <a:endParaRPr lang="en-US" dirty="0"/>
          </a:p>
        </p:txBody>
      </p:sp>
      <p:sp>
        <p:nvSpPr>
          <p:cNvPr id="4" name="Slide Number Placeholder 3"/>
          <p:cNvSpPr>
            <a:spLocks noGrp="1"/>
          </p:cNvSpPr>
          <p:nvPr>
            <p:ph type="sldNum" sz="quarter" idx="12"/>
          </p:nvPr>
        </p:nvSpPr>
        <p:spPr/>
        <p:txBody>
          <a:bodyPr/>
          <a:lstStyle/>
          <a:p>
            <a:fld id="{A1C22E60-29BA-4788-AA5E-A2D1E7D1034A}" type="slidenum">
              <a:rPr lang="es-MX" smtClean="0"/>
              <a:t>43</a:t>
            </a:fld>
            <a:endParaRPr lang="es-MX" dirty="0"/>
          </a:p>
        </p:txBody>
      </p:sp>
    </p:spTree>
    <p:extLst>
      <p:ext uri="{BB962C8B-B14F-4D97-AF65-F5344CB8AC3E}">
        <p14:creationId xmlns:p14="http://schemas.microsoft.com/office/powerpoint/2010/main" val="36457228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937" y="195716"/>
            <a:ext cx="10515600" cy="1325563"/>
          </a:xfrm>
        </p:spPr>
        <p:txBody>
          <a:bodyPr/>
          <a:lstStyle/>
          <a:p>
            <a:r>
              <a:rPr lang="en-US" dirty="0" smtClean="0"/>
              <a:t>Energy management at </a:t>
            </a:r>
            <a:r>
              <a:rPr lang="en-US" dirty="0" err="1" smtClean="0"/>
              <a:t>Bathworks</a:t>
            </a:r>
            <a:r>
              <a:rPr lang="en-US" dirty="0" smtClean="0"/>
              <a:t> </a:t>
            </a:r>
            <a:br>
              <a:rPr lang="en-US" dirty="0" smtClean="0"/>
            </a:br>
            <a:r>
              <a:rPr lang="en-US" dirty="0" smtClean="0"/>
              <a:t>using Big Data, with mapping</a:t>
            </a:r>
            <a:endParaRPr lang="en-US" dirty="0"/>
          </a:p>
        </p:txBody>
      </p:sp>
      <p:sp>
        <p:nvSpPr>
          <p:cNvPr id="3" name="Content Placeholder 2"/>
          <p:cNvSpPr>
            <a:spLocks noGrp="1"/>
          </p:cNvSpPr>
          <p:nvPr>
            <p:ph idx="1"/>
          </p:nvPr>
        </p:nvSpPr>
        <p:spPr>
          <a:xfrm>
            <a:off x="559067" y="1915041"/>
            <a:ext cx="10515600" cy="4591504"/>
          </a:xfrm>
        </p:spPr>
        <p:txBody>
          <a:bodyPr>
            <a:normAutofit fontScale="85000" lnSpcReduction="20000"/>
          </a:bodyPr>
          <a:lstStyle/>
          <a:p>
            <a:r>
              <a:rPr lang="en-US" dirty="0" smtClean="0"/>
              <a:t>American </a:t>
            </a:r>
            <a:r>
              <a:rPr lang="en-US" dirty="0" err="1" smtClean="0"/>
              <a:t>Bathworks</a:t>
            </a:r>
            <a:r>
              <a:rPr lang="en-US" dirty="0" smtClean="0"/>
              <a:t> Inc. is a manufacturer and supplier of bathroom </a:t>
            </a:r>
          </a:p>
          <a:p>
            <a:pPr marL="0" indent="0">
              <a:buNone/>
            </a:pPr>
            <a:r>
              <a:rPr lang="en-US" dirty="0" smtClean="0"/>
              <a:t>   plumbing features for buildings in U.S.  Spatial big data is important.</a:t>
            </a:r>
          </a:p>
          <a:p>
            <a:r>
              <a:rPr lang="en-US" dirty="0" smtClean="0">
                <a:solidFill>
                  <a:srgbClr val="FF0000"/>
                </a:solidFill>
              </a:rPr>
              <a:t>Delivery fleet.  </a:t>
            </a:r>
            <a:r>
              <a:rPr lang="en-US" dirty="0" smtClean="0"/>
              <a:t>For </a:t>
            </a:r>
            <a:r>
              <a:rPr lang="en-US" dirty="0"/>
              <a:t>any vehicle, the facilities manager knows </a:t>
            </a:r>
            <a:r>
              <a:rPr lang="en-US" dirty="0" smtClean="0"/>
              <a:t>in real time the locations</a:t>
            </a:r>
            <a:r>
              <a:rPr lang="en-US" dirty="0"/>
              <a:t>, distance traveled for one day or total, average, peak speeds, acceleration/braking patterns (Spatial). If the patterns are wasteful of energy or risky for the driver, reminder e-mails and text messages are sent. </a:t>
            </a:r>
            <a:endParaRPr lang="en-US" dirty="0" smtClean="0"/>
          </a:p>
          <a:p>
            <a:pPr lvl="1"/>
            <a:r>
              <a:rPr lang="en-US" dirty="0" smtClean="0"/>
              <a:t> </a:t>
            </a:r>
            <a:r>
              <a:rPr lang="en-US" dirty="0"/>
              <a:t>If this approach seems invasive to some employees, they can elect a non-company car</a:t>
            </a:r>
            <a:r>
              <a:rPr lang="en-US" dirty="0" smtClean="0"/>
              <a:t>.</a:t>
            </a:r>
            <a:endParaRPr lang="en-US" dirty="0"/>
          </a:p>
          <a:p>
            <a:r>
              <a:rPr lang="en-US" dirty="0" smtClean="0">
                <a:solidFill>
                  <a:srgbClr val="FF0000"/>
                </a:solidFill>
              </a:rPr>
              <a:t>Energy management group </a:t>
            </a:r>
            <a:r>
              <a:rPr lang="en-US" dirty="0" smtClean="0"/>
              <a:t>monitors </a:t>
            </a:r>
            <a:r>
              <a:rPr lang="en-US" dirty="0"/>
              <a:t>and </a:t>
            </a:r>
            <a:r>
              <a:rPr lang="en-US" dirty="0" smtClean="0"/>
              <a:t>controls </a:t>
            </a:r>
            <a:r>
              <a:rPr lang="en-US" dirty="0"/>
              <a:t>energy consumption of </a:t>
            </a:r>
            <a:r>
              <a:rPr lang="en-US" dirty="0" err="1"/>
              <a:t>Bathworks’s</a:t>
            </a:r>
            <a:r>
              <a:rPr lang="en-US" dirty="0"/>
              <a:t> heating air conditioning, and ventilation ((HVAC) systems.  </a:t>
            </a:r>
          </a:p>
          <a:p>
            <a:r>
              <a:rPr lang="en-US" dirty="0"/>
              <a:t>More than 23,000 building spaces are monitored by “temperature, humidity, light levels, and human presence</a:t>
            </a:r>
            <a:r>
              <a:rPr lang="en-US" dirty="0" smtClean="0"/>
              <a:t>.”  </a:t>
            </a:r>
            <a:r>
              <a:rPr lang="en-US" dirty="0"/>
              <a:t>(</a:t>
            </a:r>
            <a:r>
              <a:rPr lang="en-US" dirty="0">
                <a:solidFill>
                  <a:srgbClr val="FF0000"/>
                </a:solidFill>
              </a:rPr>
              <a:t>Spatial </a:t>
            </a:r>
            <a:r>
              <a:rPr lang="en-US" dirty="0" smtClean="0">
                <a:solidFill>
                  <a:srgbClr val="FF0000"/>
                </a:solidFill>
              </a:rPr>
              <a:t>analytics of big data </a:t>
            </a:r>
            <a:r>
              <a:rPr lang="en-US" dirty="0" smtClean="0"/>
              <a:t>– </a:t>
            </a:r>
            <a:r>
              <a:rPr lang="en-US" dirty="0"/>
              <a:t>could be done using GIS  </a:t>
            </a:r>
            <a:r>
              <a:rPr lang="en-US" dirty="0" smtClean="0"/>
              <a:t>software, analytics software, or spatial analytics software)</a:t>
            </a:r>
            <a:endParaRPr lang="en-US" dirty="0"/>
          </a:p>
          <a:p>
            <a:r>
              <a:rPr lang="en-US" dirty="0" smtClean="0">
                <a:solidFill>
                  <a:srgbClr val="FF0000"/>
                </a:solidFill>
              </a:rPr>
              <a:t>Active building control </a:t>
            </a:r>
            <a:r>
              <a:rPr lang="en-US" dirty="0"/>
              <a:t>of temperature, windows, shades. Know about occupancy of parts of building, airflow maintenance.</a:t>
            </a:r>
          </a:p>
          <a:p>
            <a:pPr marL="0" indent="0">
              <a:buNone/>
            </a:pPr>
            <a:endParaRPr lang="en-US" dirty="0"/>
          </a:p>
        </p:txBody>
      </p:sp>
      <p:sp>
        <p:nvSpPr>
          <p:cNvPr id="4" name="TextBox 3"/>
          <p:cNvSpPr txBox="1"/>
          <p:nvPr/>
        </p:nvSpPr>
        <p:spPr>
          <a:xfrm>
            <a:off x="5731329" y="6176963"/>
            <a:ext cx="4441371" cy="370794"/>
          </a:xfrm>
          <a:prstGeom prst="rect">
            <a:avLst/>
          </a:prstGeom>
          <a:noFill/>
        </p:spPr>
        <p:txBody>
          <a:bodyPr wrap="square" rtlCol="0">
            <a:spAutoFit/>
          </a:bodyPr>
          <a:lstStyle/>
          <a:p>
            <a:r>
              <a:rPr lang="en-US" dirty="0" smtClean="0"/>
              <a:t>                             (Source: Davenport, 2013)</a:t>
            </a:r>
            <a:endParaRPr lang="en-US" dirty="0"/>
          </a:p>
        </p:txBody>
      </p:sp>
      <p:sp>
        <p:nvSpPr>
          <p:cNvPr id="5" name="Slide Number Placeholder 4"/>
          <p:cNvSpPr>
            <a:spLocks noGrp="1"/>
          </p:cNvSpPr>
          <p:nvPr>
            <p:ph type="sldNum" sz="quarter" idx="12"/>
          </p:nvPr>
        </p:nvSpPr>
        <p:spPr/>
        <p:txBody>
          <a:bodyPr/>
          <a:lstStyle/>
          <a:p>
            <a:fld id="{A1B91E2C-DFED-4CEA-A67F-918285124F37}" type="slidenum">
              <a:rPr lang="en-US" smtClean="0"/>
              <a:t>44</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35064" y="920673"/>
            <a:ext cx="2074945" cy="150555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6305" y="433149"/>
            <a:ext cx="2543776" cy="627612"/>
          </a:xfrm>
          <a:prstGeom prst="rect">
            <a:avLst/>
          </a:prstGeom>
        </p:spPr>
      </p:pic>
    </p:spTree>
    <p:extLst>
      <p:ext uri="{BB962C8B-B14F-4D97-AF65-F5344CB8AC3E}">
        <p14:creationId xmlns:p14="http://schemas.microsoft.com/office/powerpoint/2010/main" val="6376367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 Utilities, a laggard in Big Data, but catching up</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Utilities need to provide more </a:t>
            </a:r>
            <a:r>
              <a:rPr lang="en-US" dirty="0"/>
              <a:t>informed support for “enterprise decisions around where to invest in new generation sources, transmission lines, and operational questions about real-time energy management decisions, and how consumers utilized energy. </a:t>
            </a:r>
            <a:r>
              <a:rPr lang="en-US" dirty="0" smtClean="0"/>
              <a:t>“</a:t>
            </a:r>
          </a:p>
          <a:p>
            <a:r>
              <a:rPr lang="en-US" dirty="0" smtClean="0"/>
              <a:t> </a:t>
            </a:r>
            <a:r>
              <a:rPr lang="en-US" dirty="0"/>
              <a:t>Since all these factors have spatial components, GIS should be a major part of the much expanded gas usage facilities and consumer uses of energy.  </a:t>
            </a:r>
            <a:endParaRPr lang="en-US" dirty="0" smtClean="0"/>
          </a:p>
          <a:p>
            <a:r>
              <a:rPr lang="en-US" dirty="0" smtClean="0"/>
              <a:t>All </a:t>
            </a:r>
            <a:r>
              <a:rPr lang="en-US" dirty="0"/>
              <a:t>these factors depend on their spatial location, so GIS permeates what can be done with spatially-referenced GIS data-sets.  Mobile GIS is also highly relevant in collecting field information as well as conducting repairs and maintenance in the field</a:t>
            </a:r>
            <a:r>
              <a:rPr lang="en-US" dirty="0" smtClean="0"/>
              <a:t>.</a:t>
            </a:r>
          </a:p>
          <a:p>
            <a:r>
              <a:rPr lang="en-US" dirty="0" smtClean="0"/>
              <a:t>The rapidly growing renewable energy sources of solar, wind, and geothermal are all geographically based, and add to </a:t>
            </a:r>
            <a:r>
              <a:rPr lang="en-US" dirty="0" err="1" smtClean="0"/>
              <a:t>utilties</a:t>
            </a:r>
            <a:r>
              <a:rPr lang="en-US" dirty="0" smtClean="0"/>
              <a:t> spatial data.</a:t>
            </a:r>
            <a:endParaRPr lang="en-US" dirty="0"/>
          </a:p>
          <a:p>
            <a:endParaRPr lang="en-US" dirty="0"/>
          </a:p>
        </p:txBody>
      </p:sp>
      <p:sp>
        <p:nvSpPr>
          <p:cNvPr id="4" name="TextBox 3"/>
          <p:cNvSpPr txBox="1"/>
          <p:nvPr/>
        </p:nvSpPr>
        <p:spPr>
          <a:xfrm>
            <a:off x="5519451" y="6176963"/>
            <a:ext cx="4979624" cy="369332"/>
          </a:xfrm>
          <a:prstGeom prst="rect">
            <a:avLst/>
          </a:prstGeom>
          <a:noFill/>
        </p:spPr>
        <p:txBody>
          <a:bodyPr wrap="square" rtlCol="0">
            <a:spAutoFit/>
          </a:bodyPr>
          <a:lstStyle/>
          <a:p>
            <a:r>
              <a:rPr lang="en-US" dirty="0" smtClean="0"/>
              <a:t>                             (Modified from Davenport, 2013)</a:t>
            </a:r>
            <a:endParaRPr lang="en-US" dirty="0"/>
          </a:p>
        </p:txBody>
      </p:sp>
      <p:sp>
        <p:nvSpPr>
          <p:cNvPr id="5" name="Slide Number Placeholder 4"/>
          <p:cNvSpPr>
            <a:spLocks noGrp="1"/>
          </p:cNvSpPr>
          <p:nvPr>
            <p:ph type="sldNum" sz="quarter" idx="12"/>
          </p:nvPr>
        </p:nvSpPr>
        <p:spPr/>
        <p:txBody>
          <a:bodyPr/>
          <a:lstStyle/>
          <a:p>
            <a:fld id="{A1B91E2C-DFED-4CEA-A67F-918285124F37}" type="slidenum">
              <a:rPr lang="en-US" smtClean="0"/>
              <a:t>45</a:t>
            </a:fld>
            <a:endParaRPr lang="en-US"/>
          </a:p>
        </p:txBody>
      </p:sp>
    </p:spTree>
    <p:extLst>
      <p:ext uri="{BB962C8B-B14F-4D97-AF65-F5344CB8AC3E}">
        <p14:creationId xmlns:p14="http://schemas.microsoft.com/office/powerpoint/2010/main" val="9937216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r>
              <a:rPr lang="en-US" dirty="0" smtClean="0"/>
              <a:t>How do we / will we use them for spatial-temporal:</a:t>
            </a:r>
          </a:p>
          <a:p>
            <a:pPr marL="0" indent="0">
              <a:buNone/>
            </a:pPr>
            <a:endParaRPr lang="en-US" dirty="0"/>
          </a:p>
          <a:p>
            <a:pPr marL="457200" lvl="1" indent="0">
              <a:buNone/>
            </a:pPr>
            <a:r>
              <a:rPr lang="en-US" sz="2800" dirty="0" smtClean="0"/>
              <a:t>analysis?</a:t>
            </a:r>
            <a:endParaRPr lang="en-US" sz="2800" dirty="0"/>
          </a:p>
          <a:p>
            <a:pPr marL="457200" lvl="1" indent="0">
              <a:buNone/>
            </a:pPr>
            <a:r>
              <a:rPr lang="en-US" sz="2800" dirty="0"/>
              <a:t>data </a:t>
            </a:r>
            <a:r>
              <a:rPr lang="en-US" sz="2800" dirty="0" smtClean="0"/>
              <a:t>mining?</a:t>
            </a:r>
            <a:endParaRPr lang="en-US" sz="2800" dirty="0"/>
          </a:p>
          <a:p>
            <a:pPr marL="457200" lvl="1" indent="0">
              <a:buNone/>
            </a:pPr>
            <a:r>
              <a:rPr lang="en-US" sz="2800" dirty="0"/>
              <a:t>machine </a:t>
            </a:r>
            <a:r>
              <a:rPr lang="en-US" sz="2800" dirty="0" smtClean="0"/>
              <a:t>learning?</a:t>
            </a:r>
            <a:endParaRPr lang="en-US" sz="2800" dirty="0"/>
          </a:p>
          <a:p>
            <a:pPr marL="457200" lvl="1" indent="0">
              <a:buNone/>
            </a:pPr>
            <a:r>
              <a:rPr lang="en-US" sz="2800" dirty="0"/>
              <a:t>knowledge </a:t>
            </a:r>
            <a:r>
              <a:rPr lang="en-US" sz="2800" dirty="0" smtClean="0"/>
              <a:t>discovery?</a:t>
            </a:r>
            <a:endParaRPr lang="en-US" sz="2800" dirty="0"/>
          </a:p>
          <a:p>
            <a:pPr marL="457200" lvl="1" indent="0">
              <a:buNone/>
            </a:pPr>
            <a:r>
              <a:rPr lang="en-US" sz="2800" dirty="0"/>
              <a:t>visualization</a:t>
            </a:r>
            <a:r>
              <a:rPr lang="en-US" sz="2800" dirty="0" smtClean="0"/>
              <a:t>?</a:t>
            </a:r>
          </a:p>
          <a:p>
            <a:pPr marL="457200" lvl="1" indent="0">
              <a:buNone/>
            </a:pPr>
            <a:r>
              <a:rPr lang="en-US" sz="3200" b="1" dirty="0" smtClean="0"/>
              <a:t>…</a:t>
            </a:r>
          </a:p>
        </p:txBody>
      </p:sp>
      <p:sp>
        <p:nvSpPr>
          <p:cNvPr id="6" name="Title 1"/>
          <p:cNvSpPr>
            <a:spLocks noGrp="1"/>
          </p:cNvSpPr>
          <p:nvPr>
            <p:ph type="title"/>
          </p:nvPr>
        </p:nvSpPr>
        <p:spPr>
          <a:xfrm>
            <a:off x="838200" y="365125"/>
            <a:ext cx="10515600" cy="1325563"/>
          </a:xfrm>
        </p:spPr>
        <p:txBody>
          <a:bodyPr/>
          <a:lstStyle/>
          <a:p>
            <a:pPr algn="ctr"/>
            <a:r>
              <a:rPr lang="en-US" dirty="0"/>
              <a:t>Spatial Big Data and Analytics</a:t>
            </a:r>
          </a:p>
        </p:txBody>
      </p:sp>
    </p:spTree>
    <p:extLst>
      <p:ext uri="{BB962C8B-B14F-4D97-AF65-F5344CB8AC3E}">
        <p14:creationId xmlns:p14="http://schemas.microsoft.com/office/powerpoint/2010/main" val="698103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r>
              <a:rPr lang="en-US" dirty="0" smtClean="0"/>
              <a:t>What are / will be the workflows?</a:t>
            </a:r>
          </a:p>
          <a:p>
            <a:endParaRPr lang="en-US" dirty="0" smtClean="0"/>
          </a:p>
          <a:p>
            <a:pPr marL="0" indent="0">
              <a:buNone/>
            </a:pPr>
            <a:r>
              <a:rPr lang="en-US" dirty="0" smtClean="0"/>
              <a:t>How will data move through these platforms?</a:t>
            </a:r>
          </a:p>
          <a:p>
            <a:pPr lvl="1"/>
            <a:endParaRPr lang="en-US" sz="2800" dirty="0" smtClean="0"/>
          </a:p>
          <a:p>
            <a:pPr marL="457200" lvl="1" indent="0">
              <a:buNone/>
            </a:pPr>
            <a:r>
              <a:rPr lang="en-US" sz="2800" dirty="0" smtClean="0"/>
              <a:t>data &gt; non-spatial analysis &gt; spatial </a:t>
            </a:r>
            <a:r>
              <a:rPr lang="en-US" sz="2800" dirty="0"/>
              <a:t>analysis</a:t>
            </a:r>
          </a:p>
          <a:p>
            <a:pPr marL="457200" lvl="1" indent="0">
              <a:buNone/>
            </a:pPr>
            <a:r>
              <a:rPr lang="en-US" sz="2800" dirty="0"/>
              <a:t>d</a:t>
            </a:r>
            <a:r>
              <a:rPr lang="en-US" sz="2800" dirty="0" smtClean="0"/>
              <a:t>ata &gt; spatial analysis &gt; non-spatial analysis &gt; spatial analysis</a:t>
            </a:r>
            <a:endParaRPr lang="en-US" sz="2800" dirty="0"/>
          </a:p>
        </p:txBody>
      </p:sp>
      <p:sp>
        <p:nvSpPr>
          <p:cNvPr id="6" name="Title 1"/>
          <p:cNvSpPr>
            <a:spLocks noGrp="1"/>
          </p:cNvSpPr>
          <p:nvPr>
            <p:ph type="title"/>
          </p:nvPr>
        </p:nvSpPr>
        <p:spPr>
          <a:xfrm>
            <a:off x="838200" y="365125"/>
            <a:ext cx="10515600" cy="1325563"/>
          </a:xfrm>
        </p:spPr>
        <p:txBody>
          <a:bodyPr/>
          <a:lstStyle/>
          <a:p>
            <a:pPr algn="ctr"/>
            <a:r>
              <a:rPr lang="en-US" dirty="0"/>
              <a:t>Spatial Big Data and Analytics</a:t>
            </a:r>
          </a:p>
        </p:txBody>
      </p:sp>
    </p:spTree>
    <p:extLst>
      <p:ext uri="{BB962C8B-B14F-4D97-AF65-F5344CB8AC3E}">
        <p14:creationId xmlns:p14="http://schemas.microsoft.com/office/powerpoint/2010/main" val="31056732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still unanswered with Big Data</a:t>
            </a:r>
            <a:endParaRPr lang="en-US" dirty="0"/>
          </a:p>
        </p:txBody>
      </p:sp>
      <p:sp>
        <p:nvSpPr>
          <p:cNvPr id="3" name="Content Placeholder 2"/>
          <p:cNvSpPr>
            <a:spLocks noGrp="1"/>
          </p:cNvSpPr>
          <p:nvPr>
            <p:ph idx="1"/>
          </p:nvPr>
        </p:nvSpPr>
        <p:spPr/>
        <p:txBody>
          <a:bodyPr/>
          <a:lstStyle/>
          <a:p>
            <a:r>
              <a:rPr lang="en-US" dirty="0"/>
              <a:t>H</a:t>
            </a:r>
            <a:r>
              <a:rPr lang="en-US" dirty="0" smtClean="0"/>
              <a:t>ow will Spatial </a:t>
            </a:r>
            <a:r>
              <a:rPr lang="en-US" dirty="0"/>
              <a:t>Big Data </a:t>
            </a:r>
            <a:r>
              <a:rPr lang="en-US" dirty="0" smtClean="0"/>
              <a:t>affect </a:t>
            </a:r>
            <a:r>
              <a:rPr lang="en-US" dirty="0"/>
              <a:t>organizational processes.</a:t>
            </a:r>
          </a:p>
          <a:p>
            <a:pPr lvl="1"/>
            <a:r>
              <a:rPr lang="en-US" dirty="0" smtClean="0"/>
              <a:t>One possible trend is towards centralization of data in the Cloud, after decades of decentralization.</a:t>
            </a:r>
          </a:p>
          <a:p>
            <a:r>
              <a:rPr lang="en-US" dirty="0"/>
              <a:t>Concern about privacy invasion and targeting from Big Data</a:t>
            </a:r>
            <a:r>
              <a:rPr lang="en-US" dirty="0" smtClean="0"/>
              <a:t>.</a:t>
            </a:r>
          </a:p>
          <a:p>
            <a:pPr lvl="1"/>
            <a:r>
              <a:rPr lang="en-US" dirty="0"/>
              <a:t>The appeal </a:t>
            </a:r>
            <a:r>
              <a:rPr lang="en-US" dirty="0" smtClean="0"/>
              <a:t>to unsuspecting users can </a:t>
            </a:r>
            <a:r>
              <a:rPr lang="en-US" dirty="0"/>
              <a:t>come from it being “clothed” in social media (Foursquare) or retail </a:t>
            </a:r>
            <a:r>
              <a:rPr lang="en-US" dirty="0" smtClean="0"/>
              <a:t>discounting.</a:t>
            </a:r>
          </a:p>
          <a:p>
            <a:pPr lvl="1"/>
            <a:r>
              <a:rPr lang="en-US" dirty="0" smtClean="0"/>
              <a:t>A backlash against this intrusion is likely</a:t>
            </a:r>
          </a:p>
          <a:p>
            <a:r>
              <a:rPr lang="en-US" dirty="0" smtClean="0"/>
              <a:t>How will Big Data and Analytics change decision-making.</a:t>
            </a:r>
          </a:p>
          <a:p>
            <a:r>
              <a:rPr lang="en-US" dirty="0" smtClean="0"/>
              <a:t>To what extent will human managers and decision-makers override the results of Big Data.</a:t>
            </a:r>
            <a:endParaRPr lang="en-US" dirty="0"/>
          </a:p>
        </p:txBody>
      </p:sp>
      <p:sp>
        <p:nvSpPr>
          <p:cNvPr id="4" name="Slide Number Placeholder 3"/>
          <p:cNvSpPr>
            <a:spLocks noGrp="1"/>
          </p:cNvSpPr>
          <p:nvPr>
            <p:ph type="sldNum" sz="quarter" idx="12"/>
          </p:nvPr>
        </p:nvSpPr>
        <p:spPr/>
        <p:txBody>
          <a:bodyPr/>
          <a:lstStyle/>
          <a:p>
            <a:fld id="{A1B91E2C-DFED-4CEA-A67F-918285124F37}" type="slidenum">
              <a:rPr lang="en-US" smtClean="0"/>
              <a:t>48</a:t>
            </a:fld>
            <a:endParaRPr lang="en-US"/>
          </a:p>
        </p:txBody>
      </p:sp>
    </p:spTree>
    <p:extLst>
      <p:ext uri="{BB962C8B-B14F-4D97-AF65-F5344CB8AC3E}">
        <p14:creationId xmlns:p14="http://schemas.microsoft.com/office/powerpoint/2010/main" val="39184619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on Big Data, Spatial Big Data, and Analytics</a:t>
            </a:r>
            <a:endParaRPr lang="en-US" dirty="0"/>
          </a:p>
        </p:txBody>
      </p:sp>
      <p:sp>
        <p:nvSpPr>
          <p:cNvPr id="3" name="Content Placeholder 2"/>
          <p:cNvSpPr>
            <a:spLocks noGrp="1"/>
          </p:cNvSpPr>
          <p:nvPr>
            <p:ph idx="1"/>
          </p:nvPr>
        </p:nvSpPr>
        <p:spPr/>
        <p:txBody>
          <a:bodyPr>
            <a:normAutofit fontScale="25000" lnSpcReduction="20000"/>
          </a:bodyPr>
          <a:lstStyle/>
          <a:p>
            <a:r>
              <a:rPr lang="en-US" sz="9600" dirty="0" smtClean="0"/>
              <a:t>Big Data refers to huge data-sets that overflow ordinary data management systems.</a:t>
            </a:r>
          </a:p>
          <a:p>
            <a:r>
              <a:rPr lang="en-US" sz="9600" dirty="0" smtClean="0"/>
              <a:t>The 5 V’s define big data including Volume, Variety,  Velocity, Veracity, and Value.</a:t>
            </a:r>
          </a:p>
          <a:p>
            <a:r>
              <a:rPr lang="en-US" sz="9600" dirty="0" smtClean="0"/>
              <a:t>Spatial Big Data is Big Data that is spatially referenced, so in addition to common analytics techniques, mapping and spatial analytics can be applied.</a:t>
            </a:r>
          </a:p>
          <a:p>
            <a:r>
              <a:rPr lang="en-US" sz="9600" dirty="0" smtClean="0"/>
              <a:t>Ordinary, small-data approaches will not work, because most of the traditional techniques cannot perform exploration of massive data sets.  </a:t>
            </a:r>
          </a:p>
          <a:p>
            <a:r>
              <a:rPr lang="en-US" sz="9600" dirty="0" smtClean="0"/>
              <a:t>Big Data methods allow multidimensional screening and “data mining” to locate parts of the mass that are showing interesting relationships, trends, or comparisons.  </a:t>
            </a:r>
          </a:p>
          <a:p>
            <a:r>
              <a:rPr lang="en-US" sz="9600" dirty="0" smtClean="0"/>
              <a:t>Those interesting parts of a Big Data Set can be sorted into small data-sets that can have the more powerful traditional analysis methods applied to them.</a:t>
            </a:r>
          </a:p>
          <a:p>
            <a:r>
              <a:rPr lang="en-US" sz="9600" dirty="0" smtClean="0"/>
              <a:t>The management issues of Big Data are not yet figured out.  </a:t>
            </a:r>
          </a:p>
          <a:p>
            <a:r>
              <a:rPr lang="en-US" sz="9600" dirty="0" smtClean="0"/>
              <a:t>Success need to be studied from a management and organizational standpoint to understand what works managerially and results in profits and other benefits.    </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smtClean="0"/>
              <a:t> </a:t>
            </a:r>
            <a:endParaRPr lang="en-US" dirty="0"/>
          </a:p>
        </p:txBody>
      </p:sp>
      <p:sp>
        <p:nvSpPr>
          <p:cNvPr id="4" name="Slide Number Placeholder 3"/>
          <p:cNvSpPr>
            <a:spLocks noGrp="1"/>
          </p:cNvSpPr>
          <p:nvPr>
            <p:ph type="sldNum" sz="quarter" idx="12"/>
          </p:nvPr>
        </p:nvSpPr>
        <p:spPr/>
        <p:txBody>
          <a:bodyPr/>
          <a:lstStyle/>
          <a:p>
            <a:fld id="{A1B91E2C-DFED-4CEA-A67F-918285124F37}" type="slidenum">
              <a:rPr lang="en-US" smtClean="0"/>
              <a:t>49</a:t>
            </a:fld>
            <a:endParaRPr lang="en-US"/>
          </a:p>
        </p:txBody>
      </p:sp>
    </p:spTree>
    <p:extLst>
      <p:ext uri="{BB962C8B-B14F-4D97-AF65-F5344CB8AC3E}">
        <p14:creationId xmlns:p14="http://schemas.microsoft.com/office/powerpoint/2010/main" val="22884042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dirty="0" smtClean="0"/>
          </a:p>
          <a:p>
            <a:endParaRPr lang="en-US" dirty="0"/>
          </a:p>
        </p:txBody>
      </p:sp>
      <p:sp>
        <p:nvSpPr>
          <p:cNvPr id="2" name="TextBox 1"/>
          <p:cNvSpPr txBox="1"/>
          <p:nvPr/>
        </p:nvSpPr>
        <p:spPr>
          <a:xfrm>
            <a:off x="644893" y="144379"/>
            <a:ext cx="11059427" cy="6740307"/>
          </a:xfrm>
          <a:prstGeom prst="rect">
            <a:avLst/>
          </a:prstGeom>
          <a:noFill/>
        </p:spPr>
        <p:txBody>
          <a:bodyPr wrap="square" rtlCol="0">
            <a:spAutoFit/>
          </a:bodyPr>
          <a:lstStyle/>
          <a:p>
            <a:r>
              <a:rPr lang="en-US" b="1" dirty="0"/>
              <a:t>New IDC Forecast Sees Worldwide Big Data Technology and Services Market Growing to $48.6 Billion in 2019, Driven by Wide Adoption Across Industries</a:t>
            </a:r>
            <a:r>
              <a:rPr lang="en-US" dirty="0"/>
              <a:t> </a:t>
            </a:r>
            <a:br>
              <a:rPr lang="en-US" dirty="0"/>
            </a:br>
            <a:r>
              <a:rPr lang="en-US" dirty="0"/>
              <a:t/>
            </a:r>
            <a:br>
              <a:rPr lang="en-US" dirty="0"/>
            </a:br>
            <a:r>
              <a:rPr lang="en-US" dirty="0" smtClean="0"/>
              <a:t>sss.idc.com    09 </a:t>
            </a:r>
            <a:r>
              <a:rPr lang="en-US" dirty="0"/>
              <a:t>Nov 2015 </a:t>
            </a:r>
            <a:br>
              <a:rPr lang="en-US" dirty="0"/>
            </a:br>
            <a:r>
              <a:rPr lang="en-US" b="1" dirty="0"/>
              <a:t>FRAMINGHAM, Mass., November 9, 2015</a:t>
            </a:r>
            <a:r>
              <a:rPr lang="en-US" dirty="0"/>
              <a:t> – The Big Data market continues to exhibit strong momentum as businesses accelerate their transformation into data-driven companies. This momentum is driving strong growth in big data-related infrastructure, software, and services. A new forecast from International Data Corporation (</a:t>
            </a:r>
            <a:r>
              <a:rPr lang="en-US" dirty="0">
                <a:hlinkClick r:id="rId3"/>
              </a:rPr>
              <a:t>IDC </a:t>
            </a:r>
            <a:r>
              <a:rPr lang="en-US" dirty="0"/>
              <a:t>) sees the big data technology and services market growing at a </a:t>
            </a:r>
            <a:r>
              <a:rPr lang="en-US" dirty="0">
                <a:solidFill>
                  <a:srgbClr val="FF0000"/>
                </a:solidFill>
              </a:rPr>
              <a:t>compound annual growth rate (CAGR) of 23.1%</a:t>
            </a:r>
            <a:r>
              <a:rPr lang="en-US" dirty="0"/>
              <a:t> over the 2014-2019 forecast period with annual spending reaching $48.6 billion in 2019. And a new IDC Special Study examines spending on big data solutions in greater detail across 19 vertical industries and eight big data technologies.</a:t>
            </a:r>
          </a:p>
          <a:p>
            <a:r>
              <a:rPr lang="en-US" dirty="0"/>
              <a:t>"The ever-increasing appetite of businesses to embrace emerging big data-related software and infrastructure technologies while keeping the implementation costs low has led to the </a:t>
            </a:r>
            <a:r>
              <a:rPr lang="en-US" dirty="0">
                <a:solidFill>
                  <a:srgbClr val="FF0000"/>
                </a:solidFill>
              </a:rPr>
              <a:t>creation of a rich ecosystem of new and incumbent suppliers</a:t>
            </a:r>
            <a:r>
              <a:rPr lang="en-US" dirty="0"/>
              <a:t>," said </a:t>
            </a:r>
            <a:r>
              <a:rPr lang="en-US" dirty="0">
                <a:hlinkClick r:id="rId4"/>
              </a:rPr>
              <a:t>Ashish </a:t>
            </a:r>
            <a:r>
              <a:rPr lang="en-US" dirty="0" err="1">
                <a:hlinkClick r:id="rId4"/>
              </a:rPr>
              <a:t>Nadkarni</a:t>
            </a:r>
            <a:r>
              <a:rPr lang="en-US" dirty="0">
                <a:hlinkClick r:id="rId4"/>
              </a:rPr>
              <a:t> </a:t>
            </a:r>
            <a:r>
              <a:rPr lang="en-US" dirty="0"/>
              <a:t>, Program Director, Enterprise Servers and Storage and co-author of the report with </a:t>
            </a:r>
            <a:r>
              <a:rPr lang="en-US" dirty="0">
                <a:hlinkClick r:id="rId5"/>
              </a:rPr>
              <a:t>Dan </a:t>
            </a:r>
            <a:r>
              <a:rPr lang="en-US" dirty="0" err="1">
                <a:hlinkClick r:id="rId5"/>
              </a:rPr>
              <a:t>Vesset</a:t>
            </a:r>
            <a:r>
              <a:rPr lang="en-US" dirty="0">
                <a:hlinkClick r:id="rId5"/>
              </a:rPr>
              <a:t> </a:t>
            </a:r>
            <a:r>
              <a:rPr lang="en-US" dirty="0"/>
              <a:t>, Program Vice President, Business Analytics &amp; Big Data. "At the same time, the market opportunity is spurring new investments and M&amp;A activity as incumbent suppliers seek to maintain their relevance by developing comprehensive solutions and new go-to-market paths."</a:t>
            </a:r>
          </a:p>
          <a:p>
            <a:r>
              <a:rPr lang="en-US" dirty="0">
                <a:solidFill>
                  <a:srgbClr val="FF0000"/>
                </a:solidFill>
              </a:rPr>
              <a:t>All three major big data submarkets </a:t>
            </a:r>
            <a:r>
              <a:rPr lang="en-US" dirty="0"/>
              <a:t>– infrastructure, software, and services – are expected to grow over the next five years. Infrastructure, which consists of computing, networking, storage infrastructure, and other datacenter infrastructure-like security – </a:t>
            </a:r>
            <a:r>
              <a:rPr lang="en-US" dirty="0">
                <a:solidFill>
                  <a:srgbClr val="FF0000"/>
                </a:solidFill>
              </a:rPr>
              <a:t>will grow at a 21.7% CAGR</a:t>
            </a:r>
            <a:r>
              <a:rPr lang="en-US" dirty="0"/>
              <a:t>. </a:t>
            </a:r>
            <a:r>
              <a:rPr lang="en-US" dirty="0">
                <a:solidFill>
                  <a:srgbClr val="FF0000"/>
                </a:solidFill>
              </a:rPr>
              <a:t>Software</a:t>
            </a:r>
            <a:r>
              <a:rPr lang="en-US" dirty="0"/>
              <a:t>, which consists of information management, discovery and analytics, and applications software – </a:t>
            </a:r>
            <a:r>
              <a:rPr lang="en-US" dirty="0">
                <a:solidFill>
                  <a:srgbClr val="FF0000"/>
                </a:solidFill>
              </a:rPr>
              <a:t>will grow at a CAGR of 26.2%. </a:t>
            </a:r>
            <a:r>
              <a:rPr lang="en-US" dirty="0"/>
              <a:t>And </a:t>
            </a:r>
            <a:r>
              <a:rPr lang="en-US" dirty="0">
                <a:solidFill>
                  <a:srgbClr val="FF0000"/>
                </a:solidFill>
              </a:rPr>
              <a:t>services</a:t>
            </a:r>
            <a:r>
              <a:rPr lang="en-US" dirty="0"/>
              <a:t>, which includes professional and support services for infrastructure and software, </a:t>
            </a:r>
            <a:r>
              <a:rPr lang="en-US" dirty="0">
                <a:solidFill>
                  <a:srgbClr val="FF0000"/>
                </a:solidFill>
              </a:rPr>
              <a:t>will grow at a CAGR of 22.7%. </a:t>
            </a:r>
            <a:r>
              <a:rPr lang="en-US" dirty="0" smtClean="0"/>
              <a:t>…….</a:t>
            </a:r>
            <a:endParaRPr lang="en-US" dirty="0"/>
          </a:p>
          <a:p>
            <a:r>
              <a:rPr lang="en-US" dirty="0"/>
              <a:t>As big data matures, IDC expects its share of the larger Business Analytics market to </a:t>
            </a:r>
            <a:r>
              <a:rPr lang="en-US" dirty="0" smtClean="0"/>
              <a:t>increase…..The </a:t>
            </a:r>
            <a:r>
              <a:rPr lang="en-US" dirty="0">
                <a:solidFill>
                  <a:srgbClr val="FF0000"/>
                </a:solidFill>
              </a:rPr>
              <a:t>availability and skill level of big data IT and analytics talent will also have a direct impact </a:t>
            </a:r>
            <a:r>
              <a:rPr lang="en-US" dirty="0"/>
              <a:t>on the market.</a:t>
            </a:r>
          </a:p>
        </p:txBody>
      </p:sp>
    </p:spTree>
    <p:extLst>
      <p:ext uri="{BB962C8B-B14F-4D97-AF65-F5344CB8AC3E}">
        <p14:creationId xmlns:p14="http://schemas.microsoft.com/office/powerpoint/2010/main" val="18923427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38059" y="2032453"/>
            <a:ext cx="4430486" cy="2964089"/>
          </a:xfrm>
        </p:spPr>
        <p:txBody>
          <a:bodyPr>
            <a:normAutofit/>
          </a:bodyPr>
          <a:lstStyle/>
          <a:p>
            <a:pPr marL="0" indent="0">
              <a:buNone/>
            </a:pPr>
            <a:r>
              <a:rPr lang="en-US" sz="3200" dirty="0" smtClean="0">
                <a:solidFill>
                  <a:srgbClr val="00B050"/>
                </a:solidFill>
                <a:latin typeface="Arial Narrow" panose="020B0606020202030204" pitchFamily="34" charset="0"/>
              </a:rPr>
              <a:t>Questions??</a:t>
            </a:r>
          </a:p>
          <a:p>
            <a:pPr marL="0" indent="0">
              <a:buNone/>
            </a:pPr>
            <a:endParaRPr lang="en-US" sz="3200" dirty="0">
              <a:solidFill>
                <a:srgbClr val="00B050"/>
              </a:solidFill>
              <a:latin typeface="Arial Narrow" panose="020B0606020202030204" pitchFamily="34" charset="0"/>
            </a:endParaRPr>
          </a:p>
          <a:p>
            <a:pPr marL="0" indent="0">
              <a:buNone/>
            </a:pPr>
            <a:r>
              <a:rPr lang="en-US" sz="3200" dirty="0" smtClean="0">
                <a:solidFill>
                  <a:srgbClr val="00B050"/>
                </a:solidFill>
                <a:latin typeface="Arial Narrow" panose="020B0606020202030204" pitchFamily="34" charset="0"/>
              </a:rPr>
              <a:t>Discussion</a:t>
            </a:r>
            <a:endParaRPr lang="en-US" sz="3200" dirty="0">
              <a:solidFill>
                <a:srgbClr val="00B050"/>
              </a:solidFill>
              <a:latin typeface="Arial Narrow" panose="020B0606020202030204" pitchFamily="34" charset="0"/>
            </a:endParaRPr>
          </a:p>
        </p:txBody>
      </p:sp>
    </p:spTree>
    <p:extLst>
      <p:ext uri="{BB962C8B-B14F-4D97-AF65-F5344CB8AC3E}">
        <p14:creationId xmlns:p14="http://schemas.microsoft.com/office/powerpoint/2010/main" val="30828257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s://sites.google.com/site/pc86sp/Internet-in-60-seconds-infographic-what-appens-on-web.jpg"/>
          <p:cNvPicPr>
            <a:picLocks noChangeAspect="1" noChangeArrowheads="1"/>
          </p:cNvPicPr>
          <p:nvPr/>
        </p:nvPicPr>
        <p:blipFill>
          <a:blip r:embed="rId3" cstate="print"/>
          <a:srcRect/>
          <a:stretch>
            <a:fillRect/>
          </a:stretch>
        </p:blipFill>
        <p:spPr bwMode="auto">
          <a:xfrm>
            <a:off x="1651000" y="130628"/>
            <a:ext cx="8765052" cy="6193971"/>
          </a:xfrm>
          <a:prstGeom prst="rect">
            <a:avLst/>
          </a:prstGeom>
          <a:noFill/>
        </p:spPr>
      </p:pic>
      <p:sp>
        <p:nvSpPr>
          <p:cNvPr id="2" name="TextBox 1"/>
          <p:cNvSpPr txBox="1"/>
          <p:nvPr/>
        </p:nvSpPr>
        <p:spPr>
          <a:xfrm>
            <a:off x="7917780" y="6422572"/>
            <a:ext cx="4147457" cy="307777"/>
          </a:xfrm>
          <a:prstGeom prst="rect">
            <a:avLst/>
          </a:prstGeom>
          <a:noFill/>
        </p:spPr>
        <p:txBody>
          <a:bodyPr wrap="square" rtlCol="0">
            <a:spAutoFit/>
          </a:bodyPr>
          <a:lstStyle/>
          <a:p>
            <a:r>
              <a:rPr lang="en-US" sz="1400" dirty="0" smtClean="0"/>
              <a:t>(source: courtesy of Brian Hilton)</a:t>
            </a:r>
            <a:endParaRPr lang="en-US" sz="1400" dirty="0"/>
          </a:p>
        </p:txBody>
      </p:sp>
    </p:spTree>
    <p:extLst>
      <p:ext uri="{BB962C8B-B14F-4D97-AF65-F5344CB8AC3E}">
        <p14:creationId xmlns:p14="http://schemas.microsoft.com/office/powerpoint/2010/main" val="4159021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of Spatial Big Data</a:t>
            </a:r>
            <a:endParaRPr lang="es-MX" dirty="0"/>
          </a:p>
        </p:txBody>
      </p:sp>
      <p:sp>
        <p:nvSpPr>
          <p:cNvPr id="3" name="Content Placeholder 2"/>
          <p:cNvSpPr>
            <a:spLocks noGrp="1"/>
          </p:cNvSpPr>
          <p:nvPr>
            <p:ph idx="1"/>
          </p:nvPr>
        </p:nvSpPr>
        <p:spPr/>
        <p:txBody>
          <a:bodyPr>
            <a:normAutofit lnSpcReduction="10000"/>
          </a:bodyPr>
          <a:lstStyle/>
          <a:p>
            <a:r>
              <a:rPr lang="en-US" sz="2400" i="1" dirty="0"/>
              <a:t>Sources of Spatial Big Data include:</a:t>
            </a:r>
          </a:p>
          <a:p>
            <a:pPr lvl="1"/>
            <a:r>
              <a:rPr lang="en-US" dirty="0"/>
              <a:t>GPS, including </a:t>
            </a:r>
          </a:p>
          <a:p>
            <a:pPr lvl="1"/>
            <a:r>
              <a:rPr lang="en-US" dirty="0"/>
              <a:t>GPS-enabled devices</a:t>
            </a:r>
          </a:p>
          <a:p>
            <a:pPr lvl="1"/>
            <a:r>
              <a:rPr lang="en-US" dirty="0"/>
              <a:t>Satellite remote sensing</a:t>
            </a:r>
          </a:p>
          <a:p>
            <a:pPr lvl="1"/>
            <a:r>
              <a:rPr lang="en-US" dirty="0"/>
              <a:t>Aerial surveying</a:t>
            </a:r>
          </a:p>
          <a:p>
            <a:pPr lvl="1"/>
            <a:r>
              <a:rPr lang="en-US" dirty="0"/>
              <a:t>Radar</a:t>
            </a:r>
          </a:p>
          <a:p>
            <a:pPr lvl="1"/>
            <a:r>
              <a:rPr lang="en-US" dirty="0"/>
              <a:t>Lidar</a:t>
            </a:r>
          </a:p>
          <a:p>
            <a:pPr lvl="1"/>
            <a:r>
              <a:rPr lang="en-US" dirty="0"/>
              <a:t>Sensor networks</a:t>
            </a:r>
          </a:p>
          <a:p>
            <a:pPr lvl="1"/>
            <a:r>
              <a:rPr lang="en-US" dirty="0"/>
              <a:t>Digital cameras</a:t>
            </a:r>
          </a:p>
          <a:p>
            <a:pPr lvl="1"/>
            <a:r>
              <a:rPr lang="en-US" dirty="0"/>
              <a:t>Location of readings of </a:t>
            </a:r>
            <a:r>
              <a:rPr lang="en-US" dirty="0" smtClean="0"/>
              <a:t>RFID</a:t>
            </a:r>
          </a:p>
          <a:p>
            <a:pPr lvl="1"/>
            <a:r>
              <a:rPr lang="en-US" dirty="0" smtClean="0"/>
              <a:t>Mobile devices</a:t>
            </a:r>
          </a:p>
          <a:p>
            <a:pPr lvl="1"/>
            <a:r>
              <a:rPr lang="en-US" dirty="0" smtClean="0"/>
              <a:t>Internet of things</a:t>
            </a:r>
            <a:endParaRPr lang="es-MX" dirty="0"/>
          </a:p>
          <a:p>
            <a:endParaRPr lang="es-MX" dirty="0"/>
          </a:p>
        </p:txBody>
      </p:sp>
      <p:sp>
        <p:nvSpPr>
          <p:cNvPr id="5" name="TextBox 4"/>
          <p:cNvSpPr txBox="1"/>
          <p:nvPr/>
        </p:nvSpPr>
        <p:spPr>
          <a:xfrm>
            <a:off x="7315200" y="6324600"/>
            <a:ext cx="2971800" cy="276999"/>
          </a:xfrm>
          <a:prstGeom prst="rect">
            <a:avLst/>
          </a:prstGeom>
          <a:noFill/>
        </p:spPr>
        <p:txBody>
          <a:bodyPr wrap="square" rtlCol="0">
            <a:spAutoFit/>
          </a:bodyPr>
          <a:lstStyle/>
          <a:p>
            <a:r>
              <a:rPr lang="en-US" sz="1200" dirty="0"/>
              <a:t>(Partially based on Dasgupta, 2013)</a:t>
            </a:r>
            <a:endParaRPr lang="es-MX" sz="1200" dirty="0"/>
          </a:p>
        </p:txBody>
      </p:sp>
      <p:sp>
        <p:nvSpPr>
          <p:cNvPr id="4" name="Slide Number Placeholder 3"/>
          <p:cNvSpPr>
            <a:spLocks noGrp="1"/>
          </p:cNvSpPr>
          <p:nvPr>
            <p:ph type="sldNum" sz="quarter" idx="12"/>
          </p:nvPr>
        </p:nvSpPr>
        <p:spPr/>
        <p:txBody>
          <a:bodyPr/>
          <a:lstStyle/>
          <a:p>
            <a:fld id="{A1C22E60-29BA-4788-AA5E-A2D1E7D1034A}" type="slidenum">
              <a:rPr lang="es-MX" smtClean="0"/>
              <a:t>7</a:t>
            </a:fld>
            <a:endParaRPr lang="es-MX" dirty="0"/>
          </a:p>
        </p:txBody>
      </p:sp>
    </p:spTree>
    <p:extLst>
      <p:ext uri="{BB962C8B-B14F-4D97-AF65-F5344CB8AC3E}">
        <p14:creationId xmlns:p14="http://schemas.microsoft.com/office/powerpoint/2010/main" val="32729037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ile:///D:/books/THE%20INTERNET%20OF%20EVERYTHING%20%202014%20%5BSLIDE%20DECK%5D%20SAI%20-%20Business%20Insider_files/ioe.png"/>
          <p:cNvPicPr>
            <a:picLocks noChangeAspect="1" noChangeArrowheads="1"/>
          </p:cNvPicPr>
          <p:nvPr/>
        </p:nvPicPr>
        <p:blipFill>
          <a:blip r:embed="rId2" cstate="print"/>
          <a:srcRect/>
          <a:stretch>
            <a:fillRect/>
          </a:stretch>
        </p:blipFill>
        <p:spPr bwMode="auto">
          <a:xfrm>
            <a:off x="2057400" y="742914"/>
            <a:ext cx="7924800" cy="5897372"/>
          </a:xfrm>
          <a:prstGeom prst="rect">
            <a:avLst/>
          </a:prstGeom>
          <a:noFill/>
        </p:spPr>
      </p:pic>
      <p:sp>
        <p:nvSpPr>
          <p:cNvPr id="8" name="Rectangle 7"/>
          <p:cNvSpPr/>
          <p:nvPr/>
        </p:nvSpPr>
        <p:spPr>
          <a:xfrm>
            <a:off x="8625840" y="1828800"/>
            <a:ext cx="152400" cy="4495800"/>
          </a:xfrm>
          <a:prstGeom prst="rect">
            <a:avLst/>
          </a:prstGeom>
          <a:solidFill>
            <a:schemeClr val="accent1">
              <a:alpha val="27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3505200" y="2514600"/>
            <a:ext cx="41910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We’re  About Here</a:t>
            </a:r>
          </a:p>
        </p:txBody>
      </p:sp>
      <p:sp>
        <p:nvSpPr>
          <p:cNvPr id="2" name="Title 1"/>
          <p:cNvSpPr>
            <a:spLocks noGrp="1"/>
          </p:cNvSpPr>
          <p:nvPr>
            <p:ph type="title"/>
          </p:nvPr>
        </p:nvSpPr>
        <p:spPr>
          <a:xfrm>
            <a:off x="616944" y="280176"/>
            <a:ext cx="11027885" cy="1325563"/>
          </a:xfrm>
          <a:solidFill>
            <a:schemeClr val="bg1"/>
          </a:solidFill>
        </p:spPr>
        <p:txBody>
          <a:bodyPr>
            <a:noAutofit/>
          </a:bodyPr>
          <a:lstStyle/>
          <a:p>
            <a:pPr algn="ctr"/>
            <a:r>
              <a:rPr lang="en-US" sz="3800" dirty="0" smtClean="0"/>
              <a:t>Where is this Big Data </a:t>
            </a:r>
            <a:r>
              <a:rPr lang="en-US" sz="3800" dirty="0"/>
              <a:t>c</a:t>
            </a:r>
            <a:r>
              <a:rPr lang="en-US" sz="3800" dirty="0" smtClean="0"/>
              <a:t>oming from?</a:t>
            </a:r>
            <a:br>
              <a:rPr lang="en-US" sz="3800" dirty="0" smtClean="0"/>
            </a:br>
            <a:r>
              <a:rPr lang="en-US" sz="3800" dirty="0" smtClean="0"/>
              <a:t>It’s from the Mobile Planet and Internet of Everything…</a:t>
            </a:r>
            <a:endParaRPr lang="en-US" sz="3800" dirty="0"/>
          </a:p>
        </p:txBody>
      </p:sp>
      <p:sp>
        <p:nvSpPr>
          <p:cNvPr id="6" name="TextBox 5"/>
          <p:cNvSpPr txBox="1"/>
          <p:nvPr/>
        </p:nvSpPr>
        <p:spPr>
          <a:xfrm>
            <a:off x="7917780" y="6422572"/>
            <a:ext cx="4147457" cy="307777"/>
          </a:xfrm>
          <a:prstGeom prst="rect">
            <a:avLst/>
          </a:prstGeom>
          <a:noFill/>
        </p:spPr>
        <p:txBody>
          <a:bodyPr wrap="square" rtlCol="0">
            <a:spAutoFit/>
          </a:bodyPr>
          <a:lstStyle/>
          <a:p>
            <a:r>
              <a:rPr lang="en-US" sz="1400" dirty="0" smtClean="0"/>
              <a:t>(modified from Brian Hilton)</a:t>
            </a:r>
            <a:endParaRPr lang="en-US" sz="1400" dirty="0"/>
          </a:p>
        </p:txBody>
      </p:sp>
    </p:spTree>
    <p:extLst>
      <p:ext uri="{BB962C8B-B14F-4D97-AF65-F5344CB8AC3E}">
        <p14:creationId xmlns:p14="http://schemas.microsoft.com/office/powerpoint/2010/main" val="31131506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Where is this Big Data coming from?</a:t>
            </a:r>
            <a:br>
              <a:rPr lang="en-US" dirty="0"/>
            </a:br>
            <a:r>
              <a:rPr lang="en-US" dirty="0" smtClean="0"/>
              <a:t>It’s User-Generated Content…</a:t>
            </a:r>
            <a:endParaRPr lang="en-US" dirty="0"/>
          </a:p>
        </p:txBody>
      </p:sp>
      <p:pic>
        <p:nvPicPr>
          <p:cNvPr id="33794" name="Picture 2" descr="http://www.rocainjurylaw.com/wp-content/uploads/2013/05/1-texting_620x41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3400" y="1690688"/>
            <a:ext cx="5034280" cy="3361600"/>
          </a:xfrm>
          <a:prstGeom prst="rect">
            <a:avLst/>
          </a:prstGeom>
          <a:noFill/>
        </p:spPr>
      </p:pic>
      <p:pic>
        <p:nvPicPr>
          <p:cNvPr id="33796" name="Picture 4" descr="http://rhetowriters.com/wepo/wp-content/uploads/2014/09/laptop-classroom.jpg"/>
          <p:cNvPicPr>
            <a:picLocks noChangeAspect="1" noChangeArrowheads="1"/>
          </p:cNvPicPr>
          <p:nvPr/>
        </p:nvPicPr>
        <p:blipFill>
          <a:blip r:embed="rId3" cstate="print"/>
          <a:srcRect/>
          <a:stretch>
            <a:fillRect/>
          </a:stretch>
        </p:blipFill>
        <p:spPr bwMode="auto">
          <a:xfrm>
            <a:off x="4885509" y="3133101"/>
            <a:ext cx="6903720" cy="3244750"/>
          </a:xfrm>
          <a:prstGeom prst="rect">
            <a:avLst/>
          </a:prstGeom>
          <a:noFill/>
        </p:spPr>
      </p:pic>
      <p:sp>
        <p:nvSpPr>
          <p:cNvPr id="5" name="TextBox 4"/>
          <p:cNvSpPr txBox="1"/>
          <p:nvPr/>
        </p:nvSpPr>
        <p:spPr>
          <a:xfrm>
            <a:off x="9280071" y="6494617"/>
            <a:ext cx="4147457" cy="307777"/>
          </a:xfrm>
          <a:prstGeom prst="rect">
            <a:avLst/>
          </a:prstGeom>
          <a:noFill/>
        </p:spPr>
        <p:txBody>
          <a:bodyPr wrap="square" rtlCol="0">
            <a:spAutoFit/>
          </a:bodyPr>
          <a:lstStyle/>
          <a:p>
            <a:r>
              <a:rPr lang="en-US" sz="1400" dirty="0" smtClean="0"/>
              <a:t>(source: courtesy of Brian Hilton)</a:t>
            </a:r>
            <a:endParaRPr lang="en-US" sz="1400" dirty="0"/>
          </a:p>
        </p:txBody>
      </p:sp>
    </p:spTree>
    <p:extLst>
      <p:ext uri="{BB962C8B-B14F-4D97-AF65-F5344CB8AC3E}">
        <p14:creationId xmlns:p14="http://schemas.microsoft.com/office/powerpoint/2010/main" val="2250053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1239</TotalTime>
  <Words>3412</Words>
  <Application>Microsoft Office PowerPoint</Application>
  <PresentationFormat>Widescreen</PresentationFormat>
  <Paragraphs>414</Paragraphs>
  <Slides>50</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Arial Narrow</vt:lpstr>
      <vt:lpstr>Calibri</vt:lpstr>
      <vt:lpstr>Calibri Light</vt:lpstr>
      <vt:lpstr>Office Theme</vt:lpstr>
      <vt:lpstr>Locational Analytics, Spatial Decision-Making and Big Data: Research and Teaching</vt:lpstr>
      <vt:lpstr>The Goal: Solve a Spatial Big Data Problem</vt:lpstr>
      <vt:lpstr>Definition of Spatial Big Data</vt:lpstr>
      <vt:lpstr>Big Data – A Brief Review</vt:lpstr>
      <vt:lpstr>PowerPoint Presentation</vt:lpstr>
      <vt:lpstr>PowerPoint Presentation</vt:lpstr>
      <vt:lpstr>Sources of Spatial Big Data</vt:lpstr>
      <vt:lpstr>Where is this Big Data coming from? It’s from the Mobile Planet and Internet of Everything…</vt:lpstr>
      <vt:lpstr>Where is this Big Data coming from? It’s User-Generated Content…</vt:lpstr>
      <vt:lpstr>Where is this Big Data coming from? It’s Sensor Data…</vt:lpstr>
      <vt:lpstr>Where is this Big Data coming from? It’s all these “Smart” “Things”…</vt:lpstr>
      <vt:lpstr>Five V’s of Spatial Big Data</vt:lpstr>
      <vt:lpstr>Five V’s of Spatial Big Data (cont.)</vt:lpstr>
      <vt:lpstr>PowerPoint Presentation</vt:lpstr>
      <vt:lpstr>Five V’s of Spatial Big Data (cont.)</vt:lpstr>
      <vt:lpstr>How does Big Data differ from traditional datasets used for over 15 years?</vt:lpstr>
      <vt:lpstr>Spatial Big Data – Example of Locations and Movement of Central New York City Taxicabs, based on space, time, and attributes</vt:lpstr>
      <vt:lpstr>New York City Taxi example – further capabilities</vt:lpstr>
      <vt:lpstr>Spatial Big Data and Analytics</vt:lpstr>
      <vt:lpstr>Spatial Autocorrelation Patterns Measured by  Moran’s I</vt:lpstr>
      <vt:lpstr>Big Data Analytic Traditional  Techniques</vt:lpstr>
      <vt:lpstr>“Non-traditional” Big Data Analytic Techniques</vt:lpstr>
      <vt:lpstr>Example of Spatial Space-Time  Big Data and Analytics</vt:lpstr>
      <vt:lpstr>Spatial Big Data and Analytics</vt:lpstr>
      <vt:lpstr>Spatial Big Data and Analytics</vt:lpstr>
      <vt:lpstr>Big Data Analytic Platforms</vt:lpstr>
      <vt:lpstr>Spatial Big Data Platforms</vt:lpstr>
      <vt:lpstr>Big Data Analytic Platforms</vt:lpstr>
      <vt:lpstr>PowerPoint Presentation</vt:lpstr>
      <vt:lpstr>PowerPoint Presentation</vt:lpstr>
      <vt:lpstr>Example’s “Big Data” Set (50552 rows)</vt:lpstr>
      <vt:lpstr>Big Data Analytic Platforms How do we use them for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Applications of Spatial Big Data and Analytics</vt:lpstr>
      <vt:lpstr>Energy management at Bathworks  using Big Data, with mapping</vt:lpstr>
      <vt:lpstr>Electric Utilities, a laggard in Big Data, but catching up</vt:lpstr>
      <vt:lpstr>Spatial Big Data and Analytics</vt:lpstr>
      <vt:lpstr>Spatial Big Data and Analytics</vt:lpstr>
      <vt:lpstr>Questions still unanswered with Big Data</vt:lpstr>
      <vt:lpstr>Summary on Big Data, Spatial Big Data, and Analytics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Hilton</dc:creator>
  <cp:lastModifiedBy>Popular</cp:lastModifiedBy>
  <cp:revision>141</cp:revision>
  <cp:lastPrinted>2016-12-01T15:05:23Z</cp:lastPrinted>
  <dcterms:created xsi:type="dcterms:W3CDTF">2015-11-15T03:13:04Z</dcterms:created>
  <dcterms:modified xsi:type="dcterms:W3CDTF">2016-12-04T06:09:29Z</dcterms:modified>
</cp:coreProperties>
</file>