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306" r:id="rId2"/>
    <p:sldId id="309" r:id="rId3"/>
    <p:sldId id="310" r:id="rId4"/>
    <p:sldId id="333" r:id="rId5"/>
    <p:sldId id="334" r:id="rId6"/>
    <p:sldId id="288" r:id="rId7"/>
    <p:sldId id="287" r:id="rId8"/>
    <p:sldId id="322" r:id="rId9"/>
    <p:sldId id="321" r:id="rId10"/>
    <p:sldId id="324" r:id="rId11"/>
    <p:sldId id="326" r:id="rId12"/>
    <p:sldId id="325" r:id="rId13"/>
    <p:sldId id="328" r:id="rId14"/>
    <p:sldId id="329" r:id="rId15"/>
    <p:sldId id="331" r:id="rId16"/>
    <p:sldId id="332" r:id="rId17"/>
    <p:sldId id="298" r:id="rId18"/>
    <p:sldId id="268" r:id="rId19"/>
    <p:sldId id="299" r:id="rId20"/>
    <p:sldId id="311" r:id="rId21"/>
    <p:sldId id="301" r:id="rId22"/>
    <p:sldId id="313" r:id="rId23"/>
    <p:sldId id="284" r:id="rId24"/>
    <p:sldId id="285" r:id="rId25"/>
    <p:sldId id="286" r:id="rId26"/>
    <p:sldId id="302" r:id="rId27"/>
    <p:sldId id="303" r:id="rId28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OR User" initials="U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208" autoAdjust="0"/>
  </p:normalViewPr>
  <p:slideViewPr>
    <p:cSldViewPr snapToGrid="0">
      <p:cViewPr varScale="1">
        <p:scale>
          <a:sx n="80" d="100"/>
          <a:sy n="80" d="100"/>
        </p:scale>
        <p:origin x="57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3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23E4FA23-8814-4A3F-A0A5-5618D9FB0440}" type="datetimeFigureOut">
              <a:rPr lang="en-US" smtClean="0"/>
              <a:t>12/2/2016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4113"/>
            <a:ext cx="55372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56F1EC3B-8ADB-4EC2-90F0-CBDDBC07C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87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454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968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975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There are lots of questions to be answered and much future work to be done, for example, business models of location-based mobile promotion</a:t>
            </a:r>
            <a:r>
              <a:rPr lang="en-US" baseline="0" dirty="0" smtClean="0"/>
              <a:t> or location-based services for different stakeholders (other than consumers), and p</a:t>
            </a:r>
            <a:r>
              <a:rPr lang="en-US" dirty="0" smtClean="0"/>
              <a:t>ost-adoption (or continued use) of location-based services.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158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360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912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40851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Initial results seem</a:t>
            </a:r>
            <a:r>
              <a:rPr lang="en-US" baseline="0" dirty="0"/>
              <a:t> to indicate that the leading barrier of location analytics research </a:t>
            </a:r>
            <a:r>
              <a:rPr lang="en-US" baseline="0" dirty="0" smtClean="0"/>
              <a:t>is:</a:t>
            </a:r>
          </a:p>
          <a:p>
            <a:r>
              <a:rPr lang="en-US" baseline="0" dirty="0" smtClean="0"/>
              <a:t>Perception </a:t>
            </a:r>
            <a:r>
              <a:rPr lang="en-US" baseline="0" dirty="0"/>
              <a:t>of </a:t>
            </a:r>
            <a:r>
              <a:rPr lang="en-US" baseline="0" dirty="0" smtClean="0"/>
              <a:t>inadequate graduate education and low-moderate reception of spatial analysis in research by leading </a:t>
            </a:r>
            <a:r>
              <a:rPr lang="en-US" baseline="0" dirty="0"/>
              <a:t>journals in their area of </a:t>
            </a:r>
            <a:r>
              <a:rPr lang="en-US" baseline="0" dirty="0" smtClean="0"/>
              <a:t>research</a:t>
            </a:r>
          </a:p>
          <a:p>
            <a:r>
              <a:rPr lang="en-US" baseline="0" dirty="0" smtClean="0"/>
              <a:t>Other </a:t>
            </a:r>
            <a:r>
              <a:rPr lang="en-US" baseline="0" dirty="0"/>
              <a:t>barriers for location analytics research are perceived value, unfamiliarity with theories, and possibly unfamiliarity with spatial dimensions of own research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76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209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656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45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Computer Science and Geographic Information Science are currently taking the lead</a:t>
            </a:r>
          </a:p>
          <a:p>
            <a:r>
              <a:rPr lang="en-US" dirty="0" smtClean="0"/>
              <a:t>Transactions in GIS, International Journal of GIS, Applied Geography</a:t>
            </a:r>
          </a:p>
          <a:p>
            <a:r>
              <a:rPr lang="en-US" dirty="0" smtClean="0"/>
              <a:t>Tobler’s first law of geography: “Everything is related to everything else, but near things are more related than distant things.”</a:t>
            </a:r>
          </a:p>
          <a:p>
            <a:r>
              <a:rPr lang="en-US" dirty="0" smtClean="0"/>
              <a:t>Power of location: Location targeting improves the performance of mobile advertising, e.g., Foursquare.</a:t>
            </a:r>
          </a:p>
          <a:p>
            <a:r>
              <a:rPr lang="en-US" dirty="0" smtClean="0"/>
              <a:t>Eco-routing rather than faster routing</a:t>
            </a:r>
          </a:p>
          <a:p>
            <a:pPr defTabSz="907633">
              <a:defRPr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439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414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>
                <a:solidFill>
                  <a:srgbClr val="0000FF"/>
                </a:solidFill>
              </a:rPr>
              <a:t>Intermediate adopters</a:t>
            </a:r>
            <a:r>
              <a:rPr lang="en-US" b="0" dirty="0" smtClean="0"/>
              <a:t>: Adopters </a:t>
            </a:r>
            <a:r>
              <a:rPr lang="en-US" dirty="0" smtClean="0"/>
              <a:t>predominantly at an intermediate stage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877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Workshops, tutorials, panel discussion,</a:t>
            </a:r>
            <a:r>
              <a:rPr lang="en-US" baseline="0" dirty="0" smtClean="0"/>
              <a:t> availability of software, vendor involvement in conferences—for critical mass and incentives?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80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622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77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60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77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50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365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7633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EC3B-8ADB-4EC2-90F0-CBDDBC07C6F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708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4DCC2-0CC4-4DF3-8E35-E841A96918B5}" type="datetime1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28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BEE0A-3A2B-4A05-B0C9-2223B4AFB9E5}" type="datetime1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45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0509C-61F0-4EC0-ACA4-007A70D505ED}" type="datetime1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53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F21D5-0576-43E5-BBEE-EE2542AC3816}" type="datetime1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17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6A297-2783-4A3D-8513-BEF39545AA31}" type="datetime1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86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DD0AA-63D0-40C3-80AA-1867E40B3AC0}" type="datetime1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6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8D60C-157D-4CC7-AC9D-CA31AF7D6C93}" type="datetime1">
              <a:rPr lang="en-US" smtClean="0"/>
              <a:t>12/2/2016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32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44710-1EF3-48FD-A3FA-9C6281A29B11}" type="datetime1">
              <a:rPr lang="en-US" smtClean="0"/>
              <a:t>12/2/2016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22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C6233-A1BE-4C04-AECE-A5E386F9FACC}" type="datetime1">
              <a:rPr lang="en-US" smtClean="0"/>
              <a:t>12/2/2016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32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C89C-1152-41FE-986A-4C8362F14AB8}" type="datetime1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06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5B534-5B93-411D-8263-9F2C473F6B6A}" type="datetime1">
              <a:rPr lang="en-US" smtClean="0"/>
              <a:t>12/2/2016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1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4F5A8-DFFE-4533-B0A1-52D209FFCC2B}" type="datetime1">
              <a:rPr lang="en-US" smtClean="0"/>
              <a:t>12/2/2016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90EFD-3070-4890-A6E1-5C5ABA649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5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7712"/>
            <a:ext cx="9144000" cy="3032885"/>
          </a:xfrm>
        </p:spPr>
        <p:txBody>
          <a:bodyPr>
            <a:noAutofit/>
          </a:bodyPr>
          <a:lstStyle/>
          <a:p>
            <a:r>
              <a:rPr lang="en-US" sz="4400" b="1" dirty="0"/>
              <a:t>Research Opportunities in Location Analytics, Spatial Decision Making, and GIS for IS/IT Researchers:</a:t>
            </a:r>
            <a:br>
              <a:rPr lang="en-US" sz="4400" b="1" dirty="0"/>
            </a:br>
            <a:r>
              <a:rPr lang="en-US" sz="4400" b="1" dirty="0"/>
              <a:t>Findings from </a:t>
            </a:r>
            <a:r>
              <a:rPr lang="en-US" sz="4400" b="1" dirty="0" smtClean="0"/>
              <a:t>An AIS-based Survey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27443"/>
            <a:ext cx="9144000" cy="22131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Namchul Shin</a:t>
            </a:r>
            <a:endParaRPr lang="en-US" dirty="0"/>
          </a:p>
          <a:p>
            <a:r>
              <a:rPr lang="en-US" dirty="0" smtClean="0"/>
              <a:t>Pace University</a:t>
            </a:r>
            <a:endParaRPr lang="en-US" dirty="0"/>
          </a:p>
          <a:p>
            <a:r>
              <a:rPr lang="en-US" dirty="0" smtClean="0"/>
              <a:t>Pre-ICIS SIGGIS </a:t>
            </a:r>
            <a:r>
              <a:rPr lang="en-US" dirty="0"/>
              <a:t>Workshop</a:t>
            </a:r>
          </a:p>
          <a:p>
            <a:r>
              <a:rPr lang="en-US" dirty="0" smtClean="0"/>
              <a:t>Dublin, Ireland</a:t>
            </a:r>
          </a:p>
          <a:p>
            <a:r>
              <a:rPr lang="en-US" dirty="0" smtClean="0"/>
              <a:t>December 11,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84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Types </a:t>
            </a:r>
            <a:r>
              <a:rPr lang="en-US" dirty="0"/>
              <a:t>of Locational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408342"/>
              </p:ext>
            </p:extLst>
          </p:nvPr>
        </p:nvGraphicFramePr>
        <p:xfrm>
          <a:off x="838200" y="1690688"/>
          <a:ext cx="8349264" cy="185420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3492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Other: please specify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Virtual and Spatial Distances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Spatial Workflow and Algorithm Design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Spatial Algorithm Design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Location as Controls or Data Slices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581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392017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dirty="0"/>
              <a:t>What are some </a:t>
            </a:r>
            <a:r>
              <a:rPr lang="en-US" dirty="0">
                <a:solidFill>
                  <a:srgbClr val="FF0000"/>
                </a:solidFill>
              </a:rPr>
              <a:t>social and/or behavioral aspects of spatial research </a:t>
            </a:r>
            <a:r>
              <a:rPr lang="en-US" dirty="0"/>
              <a:t>that are (or may be) relevant to researchers?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11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2757142"/>
            <a:ext cx="10515600" cy="2068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dirty="0"/>
              <a:t>What are some of the </a:t>
            </a:r>
            <a:r>
              <a:rPr lang="en-US" dirty="0">
                <a:solidFill>
                  <a:srgbClr val="FF0000"/>
                </a:solidFill>
              </a:rPr>
              <a:t>spatial theories </a:t>
            </a:r>
            <a:r>
              <a:rPr lang="en-US" dirty="0"/>
              <a:t>that researchers are familiar with?</a:t>
            </a:r>
          </a:p>
        </p:txBody>
      </p:sp>
    </p:spTree>
    <p:extLst>
      <p:ext uri="{BB962C8B-B14F-4D97-AF65-F5344CB8AC3E}">
        <p14:creationId xmlns:p14="http://schemas.microsoft.com/office/powerpoint/2010/main" val="2047399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Social/Behavioral Aspect of Spatial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12</a:t>
            </a:fld>
            <a:endParaRPr lang="en-US"/>
          </a:p>
        </p:txBody>
      </p:sp>
      <p:pic>
        <p:nvPicPr>
          <p:cNvPr id="5" name="Object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1858000"/>
            <a:ext cx="8000000" cy="500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72819" y="2016661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59.79%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19554" y="2503549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44.33%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38200" y="3037939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27.84%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16333" y="3560453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10.31%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10744" y="3988668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23.71%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365175" y="4641921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43.30%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140772" y="5632238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10.31%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957334" y="5749960"/>
            <a:ext cx="3667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Sample Size: 97 (Select all that apply)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682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Social/Behavioral Aspects </a:t>
            </a:r>
            <a:r>
              <a:rPr lang="en-US" dirty="0"/>
              <a:t>of Spatial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415064"/>
              </p:ext>
            </p:extLst>
          </p:nvPr>
        </p:nvGraphicFramePr>
        <p:xfrm>
          <a:off x="838200" y="2055906"/>
          <a:ext cx="8349264" cy="33375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3492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Other: please specify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Crime Research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Network structures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Economic Geography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Security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Consumer behaviour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Climate change impacts 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none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regulatory setting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1277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Familiarity with Spatial Theories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14</a:t>
            </a:fld>
            <a:endParaRPr lang="en-US"/>
          </a:p>
        </p:txBody>
      </p:sp>
      <p:pic>
        <p:nvPicPr>
          <p:cNvPr id="5" name="Object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8260" y="1858000"/>
            <a:ext cx="8000000" cy="500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78286" y="1957284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24.74%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02629" y="2326616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16.49%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08270" y="2795232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20.62%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46050" y="3263848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23.71%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052699" y="3654187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12.37%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08218" y="4023519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7.22%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220439" y="4457284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19.59%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91198" y="5440759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11.34%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172819" y="6088028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40.21%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07483" y="5398003"/>
            <a:ext cx="3667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Sample Size: 97 (Select all that apply)</a:t>
            </a:r>
          </a:p>
        </p:txBody>
      </p:sp>
    </p:spTree>
    <p:extLst>
      <p:ext uri="{BB962C8B-B14F-4D97-AF65-F5344CB8AC3E}">
        <p14:creationId xmlns:p14="http://schemas.microsoft.com/office/powerpoint/2010/main" val="3691057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Familiarity with Spatial Theories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757200"/>
              </p:ext>
            </p:extLst>
          </p:nvPr>
        </p:nvGraphicFramePr>
        <p:xfrm>
          <a:off x="838200" y="1860809"/>
          <a:ext cx="8349264" cy="296672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83492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Other: please specify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Network and Diffusion Theories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Accounting Theories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Cluster and Agglomeration Theories e.g. Porter's Diamond Model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Social Geography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Location as Controls or Data Slices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Spatial Diffusion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Markov Random Fields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672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Takeaways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33688"/>
            <a:ext cx="10823918" cy="509372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Most relevant research areas</a:t>
            </a:r>
          </a:p>
          <a:p>
            <a:pPr lvl="1"/>
            <a:r>
              <a:rPr lang="en-US" dirty="0" smtClean="0"/>
              <a:t>Location and social media analytics, location-based services, SDSS, spatial big data, as well as privacy, security, and ethics of location or place</a:t>
            </a:r>
          </a:p>
          <a:p>
            <a:r>
              <a:rPr lang="en-US" dirty="0" smtClean="0"/>
              <a:t>Relevant </a:t>
            </a:r>
            <a:r>
              <a:rPr lang="en-US" b="1" dirty="0" smtClean="0">
                <a:solidFill>
                  <a:srgbClr val="FF0000"/>
                </a:solidFill>
              </a:rPr>
              <a:t>social/behavioral </a:t>
            </a:r>
            <a:r>
              <a:rPr lang="en-US" b="1" dirty="0">
                <a:solidFill>
                  <a:srgbClr val="FF0000"/>
                </a:solidFill>
              </a:rPr>
              <a:t>aspects </a:t>
            </a:r>
            <a:r>
              <a:rPr lang="en-US" dirty="0"/>
              <a:t>of spatial </a:t>
            </a:r>
            <a:r>
              <a:rPr lang="en-US" dirty="0" smtClean="0"/>
              <a:t>research areas</a:t>
            </a:r>
          </a:p>
          <a:p>
            <a:pPr lvl="1"/>
            <a:r>
              <a:rPr lang="en-US" dirty="0" smtClean="0"/>
              <a:t>Management, strategy, and geo-visualization</a:t>
            </a:r>
          </a:p>
          <a:p>
            <a:pPr lvl="1"/>
            <a:r>
              <a:rPr lang="en-US" dirty="0" smtClean="0"/>
              <a:t>Other research areas may be crime research, economic geography, consumer behavior, etc.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Familiarity </a:t>
            </a:r>
            <a:r>
              <a:rPr lang="en-US" b="1" dirty="0">
                <a:solidFill>
                  <a:srgbClr val="FF0000"/>
                </a:solidFill>
              </a:rPr>
              <a:t>with spatial theories:</a:t>
            </a:r>
          </a:p>
          <a:p>
            <a:pPr lvl="1"/>
            <a:r>
              <a:rPr lang="en-US" dirty="0"/>
              <a:t>Commonly known theories:</a:t>
            </a:r>
          </a:p>
          <a:p>
            <a:pPr lvl="2"/>
            <a:r>
              <a:rPr lang="en-US" dirty="0"/>
              <a:t>Spatial autocorrelation &amp; related theories from </a:t>
            </a:r>
            <a:r>
              <a:rPr lang="en-US" dirty="0" smtClean="0"/>
              <a:t>geo-statistics</a:t>
            </a:r>
            <a:endParaRPr lang="en-US" dirty="0"/>
          </a:p>
          <a:p>
            <a:pPr lvl="2"/>
            <a:r>
              <a:rPr lang="en-US" dirty="0"/>
              <a:t>Spatial optimization </a:t>
            </a:r>
            <a:r>
              <a:rPr lang="en-US" dirty="0" smtClean="0"/>
              <a:t>theory</a:t>
            </a:r>
            <a:endParaRPr lang="en-US" dirty="0"/>
          </a:p>
          <a:p>
            <a:pPr lvl="1"/>
            <a:r>
              <a:rPr lang="en-US" dirty="0"/>
              <a:t>A larger proportion of advanced adopters indicate familiarity with particular spatial theories such as spatial autocorrelation and spatial econometrics compared to intermediate </a:t>
            </a:r>
            <a:r>
              <a:rPr lang="en-US" dirty="0" smtClean="0"/>
              <a:t>adopters (findings from an earlier survey).</a:t>
            </a:r>
            <a:endParaRPr lang="en-US" dirty="0"/>
          </a:p>
          <a:p>
            <a:pPr lvl="2"/>
            <a:r>
              <a:rPr lang="en-US" dirty="0"/>
              <a:t>Possibly explains their advanced status!!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3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22363"/>
            <a:ext cx="10515600" cy="2025747"/>
          </a:xfrm>
        </p:spPr>
        <p:txBody>
          <a:bodyPr>
            <a:normAutofit/>
          </a:bodyPr>
          <a:lstStyle/>
          <a:p>
            <a:pPr marL="742950" indent="-742950">
              <a:buFont typeface="Wingdings" panose="05000000000000000000" pitchFamily="2" charset="2"/>
              <a:buChar char="q"/>
            </a:pPr>
            <a:r>
              <a:rPr lang="en-US" dirty="0"/>
              <a:t>What are some inhibitors and enablers of adoption of GIS and location analytics?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3244333"/>
            <a:ext cx="993178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sz="4400" dirty="0">
                <a:latin typeface="+mj-lt"/>
              </a:rPr>
              <a:t>Are there differences between adopters and non-adopters?</a:t>
            </a:r>
          </a:p>
        </p:txBody>
      </p:sp>
    </p:spTree>
    <p:extLst>
      <p:ext uri="{BB962C8B-B14F-4D97-AF65-F5344CB8AC3E}">
        <p14:creationId xmlns:p14="http://schemas.microsoft.com/office/powerpoint/2010/main" val="3280962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18</a:t>
            </a:fld>
            <a:endParaRPr lang="en-US"/>
          </a:p>
        </p:txBody>
      </p:sp>
      <p:sp>
        <p:nvSpPr>
          <p:cNvPr id="7" name="Object 1"/>
          <p:cNvSpPr txBox="1"/>
          <p:nvPr/>
        </p:nvSpPr>
        <p:spPr>
          <a:xfrm>
            <a:off x="822323" y="343004"/>
            <a:ext cx="11250923" cy="1842052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US" sz="4000" dirty="0" smtClean="0">
                <a:latin typeface="+mj-lt"/>
              </a:rPr>
              <a:t>Geographic </a:t>
            </a:r>
            <a:r>
              <a:rPr lang="en-US" sz="4000" dirty="0">
                <a:latin typeface="+mj-lt"/>
              </a:rPr>
              <a:t>information systems (GIS) </a:t>
            </a:r>
            <a:r>
              <a:rPr lang="en-US" sz="4000" dirty="0" smtClean="0">
                <a:latin typeface="+mj-lt"/>
              </a:rPr>
              <a:t>in </a:t>
            </a:r>
            <a:r>
              <a:rPr lang="en-US" sz="4000" dirty="0">
                <a:latin typeface="+mj-lt"/>
              </a:rPr>
              <a:t>the coursework </a:t>
            </a:r>
            <a:r>
              <a:rPr lang="en-US" sz="4000" dirty="0" smtClean="0">
                <a:latin typeface="+mj-lt"/>
              </a:rPr>
              <a:t>by </a:t>
            </a:r>
            <a:r>
              <a:rPr lang="en-US" sz="4000" dirty="0">
                <a:latin typeface="+mj-lt"/>
              </a:rPr>
              <a:t>your own </a:t>
            </a:r>
            <a:r>
              <a:rPr lang="en-US" sz="4000" dirty="0" smtClean="0">
                <a:latin typeface="+mj-lt"/>
              </a:rPr>
              <a:t>Department/School/College</a:t>
            </a:r>
            <a:r>
              <a:rPr lang="en-US" sz="4000" dirty="0">
                <a:latin typeface="+mj-lt"/>
              </a:rPr>
              <a:t>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2754713"/>
              </p:ext>
            </p:extLst>
          </p:nvPr>
        </p:nvGraphicFramePr>
        <p:xfrm>
          <a:off x="1175658" y="2185056"/>
          <a:ext cx="9761517" cy="33362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6254"/>
                <a:gridCol w="1923756"/>
                <a:gridCol w="2171657"/>
                <a:gridCol w="1529850"/>
              </a:tblGrid>
              <a:tr h="52449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Graduate Coursework Offered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Advanced Adopter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Intermediate Adopter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smtClean="0">
                          <a:effectLst/>
                        </a:rPr>
                        <a:t>Overall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449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No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 (21.21%)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34 (57.63%)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41 (44.57%)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449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Yes, as a core course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11 (33.33%)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 (3.39%)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13 (14.13%)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449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Yes, as an elective course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8 (24.24%)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13 (22.03%)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21 (22.83%)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449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Yes, but not in my home department/Schools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7 (21.21%)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10 (16.95%)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17 (18.48%)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449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Sample</a:t>
                      </a:r>
                      <a:r>
                        <a:rPr lang="en-US" sz="20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Size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33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59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92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5700156" y="2861953"/>
            <a:ext cx="5391398" cy="1165155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955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5083"/>
            <a:ext cx="10515600" cy="1465605"/>
          </a:xfrm>
        </p:spPr>
        <p:txBody>
          <a:bodyPr>
            <a:normAutofit fontScale="90000"/>
          </a:bodyPr>
          <a:lstStyle/>
          <a:p>
            <a:r>
              <a:rPr lang="en-US" dirty="0"/>
              <a:t>Extent to which leading journals in your area of research are receptive to publishing </a:t>
            </a:r>
            <a:r>
              <a:rPr lang="en-US" dirty="0" smtClean="0"/>
              <a:t>spatial/ </a:t>
            </a:r>
            <a:r>
              <a:rPr lang="en-US" dirty="0"/>
              <a:t>location-based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043800"/>
              </p:ext>
            </p:extLst>
          </p:nvPr>
        </p:nvGraphicFramePr>
        <p:xfrm>
          <a:off x="838199" y="1834073"/>
          <a:ext cx="9557826" cy="47650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69169">
                  <a:extLst>
                    <a:ext uri="{9D8B030D-6E8A-4147-A177-3AD203B41FA5}">
                      <a16:colId xmlns="" xmlns:a16="http://schemas.microsoft.com/office/drawing/2014/main" val="2401540592"/>
                    </a:ext>
                  </a:extLst>
                </a:gridCol>
                <a:gridCol w="1556390">
                  <a:extLst>
                    <a:ext uri="{9D8B030D-6E8A-4147-A177-3AD203B41FA5}">
                      <a16:colId xmlns="" xmlns:a16="http://schemas.microsoft.com/office/drawing/2014/main" val="2254524254"/>
                    </a:ext>
                  </a:extLst>
                </a:gridCol>
                <a:gridCol w="1827024">
                  <a:extLst>
                    <a:ext uri="{9D8B030D-6E8A-4147-A177-3AD203B41FA5}">
                      <a16:colId xmlns="" xmlns:a16="http://schemas.microsoft.com/office/drawing/2014/main" val="2390446898"/>
                    </a:ext>
                  </a:extLst>
                </a:gridCol>
                <a:gridCol w="1505243">
                  <a:extLst>
                    <a:ext uri="{9D8B030D-6E8A-4147-A177-3AD203B41FA5}">
                      <a16:colId xmlns="" xmlns:a16="http://schemas.microsoft.com/office/drawing/2014/main" val="1865676626"/>
                    </a:ext>
                  </a:extLst>
                </a:gridCol>
              </a:tblGrid>
              <a:tr h="1387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Extent to which leading journals are receptive towards spatial/location-based research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Overall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Adopters – Intermediate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Adopters – advanced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93778210"/>
                  </a:ext>
                </a:extLst>
              </a:tr>
              <a:tr h="3425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 1 (Not receptive at all)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273856435"/>
                  </a:ext>
                </a:extLst>
              </a:tr>
              <a:tr h="34259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 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15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413769485"/>
                  </a:ext>
                </a:extLst>
              </a:tr>
              <a:tr h="34259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 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7623847"/>
                  </a:ext>
                </a:extLst>
              </a:tr>
              <a:tr h="342597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 4 (Moderately Receptive)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43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32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959774809"/>
                  </a:ext>
                </a:extLst>
              </a:tr>
              <a:tr h="34259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 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15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31021748"/>
                  </a:ext>
                </a:extLst>
              </a:tr>
              <a:tr h="342597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 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40570022"/>
                  </a:ext>
                </a:extLst>
              </a:tr>
              <a:tr h="3597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 7 (Highly Receptive)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59212846"/>
                  </a:ext>
                </a:extLst>
              </a:tr>
              <a:tr h="3597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 Sample size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95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</a:rPr>
                        <a:t>28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188556591"/>
                  </a:ext>
                </a:extLst>
              </a:tr>
              <a:tr h="3597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 Average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3.85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3.67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4.39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05678938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785555" y="3239911"/>
            <a:ext cx="4238978" cy="109458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9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2604"/>
            <a:ext cx="10515600" cy="1009098"/>
          </a:xfrm>
        </p:spPr>
        <p:txBody>
          <a:bodyPr/>
          <a:lstStyle/>
          <a:p>
            <a:r>
              <a:rPr lang="en-US" dirty="0"/>
              <a:t>Background: SIGGIS Workshop at AMCIS 2014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592" y="1135684"/>
            <a:ext cx="11251096" cy="5479775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+mj-lt"/>
              </a:rPr>
              <a:t>Observations about geospatial research in the IS/IT field (Pick and Shin, 2014)</a:t>
            </a:r>
          </a:p>
          <a:p>
            <a:pPr lvl="1"/>
            <a:r>
              <a:rPr lang="en-US" dirty="0">
                <a:latin typeface="+mj-lt"/>
              </a:rPr>
              <a:t>With explosion of location detection in billions of mobile devices, sensors, etc</a:t>
            </a:r>
            <a:r>
              <a:rPr lang="en-US" dirty="0" smtClean="0">
                <a:latin typeface="+mj-lt"/>
              </a:rPr>
              <a:t>., </a:t>
            </a:r>
            <a:r>
              <a:rPr lang="en-US" dirty="0">
                <a:solidFill>
                  <a:srgbClr val="0000FF"/>
                </a:solidFill>
                <a:latin typeface="+mj-lt"/>
              </a:rPr>
              <a:t>geospatial research with IS/IT approaches becomes much more practically important</a:t>
            </a:r>
            <a:r>
              <a:rPr lang="en-US" dirty="0">
                <a:latin typeface="+mj-lt"/>
              </a:rPr>
              <a:t>.</a:t>
            </a:r>
          </a:p>
          <a:p>
            <a:pPr lvl="1"/>
            <a:r>
              <a:rPr lang="en-US" dirty="0" smtClean="0">
                <a:latin typeface="+mj-lt"/>
              </a:rPr>
              <a:t>Increasing </a:t>
            </a:r>
            <a:r>
              <a:rPr lang="en-US" dirty="0">
                <a:latin typeface="+mj-lt"/>
              </a:rPr>
              <a:t>utilization of spatial and location-based applications during this decade by business, government, and consumers bodes well for its growing scholarly </a:t>
            </a:r>
            <a:r>
              <a:rPr lang="en-US" dirty="0"/>
              <a:t>interest, but </a:t>
            </a:r>
            <a:r>
              <a:rPr lang="en-US" dirty="0">
                <a:solidFill>
                  <a:srgbClr val="0000FF"/>
                </a:solidFill>
              </a:rPr>
              <a:t>GIS is not well known in MIS </a:t>
            </a:r>
            <a:r>
              <a:rPr lang="en-US" dirty="0" smtClean="0">
                <a:solidFill>
                  <a:srgbClr val="0000FF"/>
                </a:solidFill>
              </a:rPr>
              <a:t>research.</a:t>
            </a:r>
          </a:p>
          <a:p>
            <a:pPr lvl="2"/>
            <a:r>
              <a:rPr lang="en-US" dirty="0" smtClean="0">
                <a:solidFill>
                  <a:srgbClr val="0000FF"/>
                </a:solidFill>
              </a:rPr>
              <a:t>Paucity </a:t>
            </a:r>
            <a:r>
              <a:rPr lang="en-US" dirty="0">
                <a:solidFill>
                  <a:srgbClr val="0000FF"/>
                </a:solidFill>
                <a:latin typeface="+mj-lt"/>
              </a:rPr>
              <a:t>of geospatial research in leading MIS </a:t>
            </a:r>
            <a:r>
              <a:rPr lang="en-US" dirty="0" smtClean="0">
                <a:solidFill>
                  <a:srgbClr val="0000FF"/>
                </a:solidFill>
                <a:latin typeface="+mj-lt"/>
              </a:rPr>
              <a:t>journals</a:t>
            </a:r>
            <a:r>
              <a:rPr lang="en-US" dirty="0" smtClean="0">
                <a:latin typeface="+mj-lt"/>
              </a:rPr>
              <a:t>, </a:t>
            </a:r>
            <a:r>
              <a:rPr lang="en-US" dirty="0">
                <a:latin typeface="+mj-lt"/>
              </a:rPr>
              <a:t>compared to other contemporary IS/IT topics, such as data mining, social networking, and group collaboration. </a:t>
            </a:r>
          </a:p>
          <a:p>
            <a:pPr lvl="2"/>
            <a:r>
              <a:rPr lang="en-US" dirty="0">
                <a:solidFill>
                  <a:srgbClr val="0000FF"/>
                </a:solidFill>
                <a:latin typeface="+mj-lt"/>
              </a:rPr>
              <a:t>More publications in the second level of IS/IT journals</a:t>
            </a:r>
            <a:r>
              <a:rPr lang="en-US" dirty="0">
                <a:latin typeface="+mj-lt"/>
              </a:rPr>
              <a:t>, in leading IS/IT conferences; some IS/IT-related articles have appeared in geographical journals.</a:t>
            </a:r>
          </a:p>
          <a:p>
            <a:pPr lvl="1"/>
            <a:r>
              <a:rPr lang="en-US" dirty="0" smtClean="0">
                <a:latin typeface="+mj-lt"/>
              </a:rPr>
              <a:t>Corporate </a:t>
            </a:r>
            <a:r>
              <a:rPr lang="en-US" dirty="0">
                <a:latin typeface="+mj-lt"/>
              </a:rPr>
              <a:t>secrecy &amp; limited training and educational emphasis. </a:t>
            </a:r>
          </a:p>
          <a:p>
            <a:pPr lvl="1"/>
            <a:r>
              <a:rPr lang="en-US" dirty="0">
                <a:solidFill>
                  <a:srgbClr val="0000FF"/>
                </a:solidFill>
                <a:latin typeface="+mj-lt"/>
              </a:rPr>
              <a:t>Paucity of conceptual theory </a:t>
            </a:r>
            <a:r>
              <a:rPr lang="en-US" dirty="0">
                <a:latin typeface="+mj-lt"/>
              </a:rPr>
              <a:t>that is attuned to both the IS/IT field and geography, space, and location.</a:t>
            </a:r>
          </a:p>
          <a:p>
            <a:pPr lvl="1"/>
            <a:r>
              <a:rPr lang="en-US" dirty="0">
                <a:latin typeface="+mj-lt"/>
              </a:rPr>
              <a:t>The early stage of GIS research in IS/IT and academic business literature offers great opportunity </a:t>
            </a:r>
            <a:r>
              <a:rPr lang="en-US" dirty="0" smtClean="0">
                <a:latin typeface="+mj-lt"/>
              </a:rPr>
              <a:t>for MIS to play an important role; pave </a:t>
            </a:r>
            <a:r>
              <a:rPr lang="en-US" dirty="0">
                <a:latin typeface="+mj-lt"/>
              </a:rPr>
              <a:t>new pathways in an exciting and long-term future of 21</a:t>
            </a:r>
            <a:r>
              <a:rPr lang="en-US" baseline="30000" dirty="0">
                <a:latin typeface="+mj-lt"/>
              </a:rPr>
              <a:t>st</a:t>
            </a:r>
            <a:r>
              <a:rPr lang="en-US" dirty="0">
                <a:latin typeface="+mj-lt"/>
              </a:rPr>
              <a:t> century IS/IT.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68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235423"/>
            <a:ext cx="10515600" cy="662782"/>
          </a:xfrm>
        </p:spPr>
        <p:txBody>
          <a:bodyPr>
            <a:normAutofit/>
          </a:bodyPr>
          <a:lstStyle/>
          <a:p>
            <a:r>
              <a:rPr lang="en-US" sz="3600" dirty="0"/>
              <a:t>Reasons for little or no use of spatial analysis in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625349"/>
              </p:ext>
            </p:extLst>
          </p:nvPr>
        </p:nvGraphicFramePr>
        <p:xfrm>
          <a:off x="2115757" y="898204"/>
          <a:ext cx="7960484" cy="582327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10078">
                  <a:extLst>
                    <a:ext uri="{9D8B030D-6E8A-4147-A177-3AD203B41FA5}">
                      <a16:colId xmlns="" xmlns:a16="http://schemas.microsoft.com/office/drawing/2014/main" val="3537165575"/>
                    </a:ext>
                  </a:extLst>
                </a:gridCol>
                <a:gridCol w="1044625">
                  <a:extLst>
                    <a:ext uri="{9D8B030D-6E8A-4147-A177-3AD203B41FA5}">
                      <a16:colId xmlns="" xmlns:a16="http://schemas.microsoft.com/office/drawing/2014/main" val="818990485"/>
                    </a:ext>
                  </a:extLst>
                </a:gridCol>
                <a:gridCol w="1305781">
                  <a:extLst>
                    <a:ext uri="{9D8B030D-6E8A-4147-A177-3AD203B41FA5}">
                      <a16:colId xmlns="" xmlns:a16="http://schemas.microsoft.com/office/drawing/2014/main" val="1568590272"/>
                    </a:ext>
                  </a:extLst>
                </a:gridCol>
              </a:tblGrid>
              <a:tr h="6841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Reason for not doing spatial analysis in research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Overall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Non-adopters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244467678"/>
                  </a:ext>
                </a:extLst>
              </a:tr>
              <a:tr h="426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effectLst/>
                        </a:rPr>
                        <a:t>My research questions are non-spatial (i.e., they do not have a location component).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18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18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95537483"/>
                  </a:ext>
                </a:extLst>
              </a:tr>
              <a:tr h="426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effectLst/>
                        </a:rPr>
                        <a:t>I have yet to figure out the spatial dimensions of my research.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932510642"/>
                  </a:ext>
                </a:extLst>
              </a:tr>
              <a:tr h="426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effectLst/>
                        </a:rPr>
                        <a:t>I am unfamiliar with spatial analysis theories and methods.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6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742945637"/>
                  </a:ext>
                </a:extLst>
              </a:tr>
              <a:tr h="426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I am familiar with spatial analysis theories and methods but unfamiliar with the technologies.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62235761"/>
                  </a:ext>
                </a:extLst>
              </a:tr>
              <a:tr h="426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I have included spatial analysis in prior research with little or no benefit.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974116896"/>
                  </a:ext>
                </a:extLst>
              </a:tr>
              <a:tr h="4261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effectLst/>
                        </a:rPr>
                        <a:t>Spatial analysis has no impact on the actual publication possibility in my area of work.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447103501"/>
                  </a:ext>
                </a:extLst>
              </a:tr>
              <a:tr h="6392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b="1" i="1" u="none" strike="noStrike" dirty="0">
                          <a:effectLst/>
                        </a:rPr>
                        <a:t>I do not sense spatial analysis adds any beneficial insights in my area of research at the present time.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465915810"/>
                  </a:ext>
                </a:extLst>
              </a:tr>
              <a:tr h="392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Not applicable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47106268"/>
                  </a:ext>
                </a:extLst>
              </a:tr>
              <a:tr h="3925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Sample </a:t>
                      </a:r>
                      <a:r>
                        <a:rPr lang="en-US" sz="2000" u="none" strike="noStrike" dirty="0" smtClean="0">
                          <a:effectLst/>
                        </a:rPr>
                        <a:t>size: 20 (respondents choose all that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apply</a:t>
                      </a:r>
                      <a:r>
                        <a:rPr lang="en-US" sz="2000" u="none" strike="noStrike" dirty="0" smtClean="0">
                          <a:effectLst/>
                        </a:rPr>
                        <a:t>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39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39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08741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3629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53578" cy="1325563"/>
          </a:xfrm>
        </p:spPr>
        <p:txBody>
          <a:bodyPr>
            <a:normAutofit/>
          </a:bodyPr>
          <a:lstStyle/>
          <a:p>
            <a:r>
              <a:rPr lang="en-US" dirty="0"/>
              <a:t>Potential for GIS and spatial analysis to benefit research and scholarship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517225"/>
              </p:ext>
            </p:extLst>
          </p:nvPr>
        </p:nvGraphicFramePr>
        <p:xfrm>
          <a:off x="838200" y="1626279"/>
          <a:ext cx="10655103" cy="48232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1713">
                  <a:extLst>
                    <a:ext uri="{9D8B030D-6E8A-4147-A177-3AD203B41FA5}">
                      <a16:colId xmlns="" xmlns:a16="http://schemas.microsoft.com/office/drawing/2014/main" val="3905944724"/>
                    </a:ext>
                  </a:extLst>
                </a:gridCol>
                <a:gridCol w="1749440">
                  <a:extLst>
                    <a:ext uri="{9D8B030D-6E8A-4147-A177-3AD203B41FA5}">
                      <a16:colId xmlns="" xmlns:a16="http://schemas.microsoft.com/office/drawing/2014/main" val="3533121566"/>
                    </a:ext>
                  </a:extLst>
                </a:gridCol>
                <a:gridCol w="1571961">
                  <a:extLst>
                    <a:ext uri="{9D8B030D-6E8A-4147-A177-3AD203B41FA5}">
                      <a16:colId xmlns="" xmlns:a16="http://schemas.microsoft.com/office/drawing/2014/main" val="3437877766"/>
                    </a:ext>
                  </a:extLst>
                </a:gridCol>
                <a:gridCol w="1825502">
                  <a:extLst>
                    <a:ext uri="{9D8B030D-6E8A-4147-A177-3AD203B41FA5}">
                      <a16:colId xmlns="" xmlns:a16="http://schemas.microsoft.com/office/drawing/2014/main" val="2402506432"/>
                    </a:ext>
                  </a:extLst>
                </a:gridCol>
                <a:gridCol w="1806487">
                  <a:extLst>
                    <a:ext uri="{9D8B030D-6E8A-4147-A177-3AD203B41FA5}">
                      <a16:colId xmlns="" xmlns:a16="http://schemas.microsoft.com/office/drawing/2014/main" val="685707392"/>
                    </a:ext>
                  </a:extLst>
                </a:gridCol>
              </a:tblGrid>
              <a:tr h="12888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Potential for GIS and spatial analysis to be beneficial to your research and scholarship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Overall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Non-adopters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Adopters – Intermediate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Adopters – advanced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71048211"/>
                  </a:ext>
                </a:extLst>
              </a:tr>
              <a:tr h="4296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Yes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28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8169968"/>
                  </a:ext>
                </a:extLst>
              </a:tr>
              <a:tr h="4296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68.70%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15.00%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71.64%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100.00%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93036571"/>
                  </a:ext>
                </a:extLst>
              </a:tr>
              <a:tr h="4296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No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11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00873922"/>
                  </a:ext>
                </a:extLst>
              </a:tr>
              <a:tr h="4296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14.78%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55.00%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8.96%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0.00%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03886011"/>
                  </a:ext>
                </a:extLst>
              </a:tr>
              <a:tr h="6205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Yes, in the future but not at the present time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444419225"/>
                  </a:ext>
                </a:extLst>
              </a:tr>
              <a:tr h="4455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16.52%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30.00%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19.40%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0.00%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10575397"/>
                  </a:ext>
                </a:extLst>
              </a:tr>
              <a:tr h="4455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Sample size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20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28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99660908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4643251" y="3040083"/>
            <a:ext cx="6626431" cy="938151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6400800" y="2951842"/>
            <a:ext cx="1353787" cy="3080823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23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Ability and knowledge of students for spatial analysis and GIS to be beneficial for professional careers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451390"/>
              </p:ext>
            </p:extLst>
          </p:nvPr>
        </p:nvGraphicFramePr>
        <p:xfrm>
          <a:off x="838200" y="1825625"/>
          <a:ext cx="10655103" cy="38116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1713"/>
                <a:gridCol w="1749440"/>
                <a:gridCol w="1571961"/>
                <a:gridCol w="1825502"/>
                <a:gridCol w="1806487"/>
              </a:tblGrid>
              <a:tr h="128888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Students’ ability and knowledge of spatial analysis and GIS to be</a:t>
                      </a:r>
                      <a:r>
                        <a:rPr lang="en-US" sz="240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beneficial for professional careers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Overall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Non-adopters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Adopters – Intermediate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Adopters – advanced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296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Yes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25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296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80.21%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53.33%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78.57%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100.00%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296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No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296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19.79%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46.67%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21.43%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  <a:latin typeface="+mn-lt"/>
                        </a:rPr>
                        <a:t>0.00%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62057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 smtClean="0">
                          <a:effectLst/>
                        </a:rPr>
                        <a:t>Sample size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15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 smtClean="0">
                          <a:effectLst/>
                          <a:latin typeface="+mn-lt"/>
                        </a:rPr>
                        <a:t>25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4583875" y="3146961"/>
            <a:ext cx="6769925" cy="1033153"/>
          </a:xfrm>
          <a:prstGeom prst="round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914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How do you suggest broader and deeper use of GIS and spatial analysis might be achieved in your discipline?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5011"/>
            <a:ext cx="10515600" cy="4716463"/>
          </a:xfrm>
        </p:spPr>
        <p:txBody>
          <a:bodyPr>
            <a:normAutofit fontScale="85000" lnSpcReduction="20000"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high-quality, business-focused GIS/spatial analytics journal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Comprehensive graduate and undergraduate-level </a:t>
            </a:r>
            <a:r>
              <a:rPr lang="en-US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courses—introducing 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GIS early in undergraduate courses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big issue is faculty.  They don't know how important this is.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conjunction </a:t>
            </a:r>
            <a:r>
              <a:rPr lang="en-US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not only with 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BI and Big </a:t>
            </a:r>
            <a:r>
              <a:rPr lang="en-US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Data, but also with fundamental concepts in the IS field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Research questions that include location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Multidisciplinary: IT, geography (location) and others, such as economics, agriculture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Data, tools (analytics), and problem domains in combination for both teaching and research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Applying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advanced analytics 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techniques, e.g., spatial econometrics, geo-data visualization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Free 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access to GIS software and support from vendors of GIS </a:t>
            </a:r>
            <a:r>
              <a:rPr lang="en-US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software; u</a:t>
            </a:r>
            <a:r>
              <a:rPr lang="en-US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 of R (easy to customize than ArcGIS)</a:t>
            </a:r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Short workshops, webinars, tutorials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stronger focus on solutions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202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Broader and deeper use of GIS and spatial </a:t>
            </a:r>
            <a:r>
              <a:rPr lang="en-US" sz="4000" b="1" dirty="0" smtClean="0"/>
              <a:t>analysis</a:t>
            </a:r>
            <a:endParaRPr lang="en-US" sz="4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24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605" y="1825625"/>
            <a:ext cx="6810789" cy="4351338"/>
          </a:xfrm>
        </p:spPr>
      </p:pic>
    </p:spTree>
    <p:extLst>
      <p:ext uri="{BB962C8B-B14F-4D97-AF65-F5344CB8AC3E}">
        <p14:creationId xmlns:p14="http://schemas.microsoft.com/office/powerpoint/2010/main" val="29394239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09548" cy="1325563"/>
          </a:xfrm>
        </p:spPr>
        <p:txBody>
          <a:bodyPr>
            <a:noAutofit/>
          </a:bodyPr>
          <a:lstStyle/>
          <a:p>
            <a:r>
              <a:rPr lang="en-US" sz="3600" b="1" dirty="0"/>
              <a:t>Broader and deeper use of GIS and spatial analysis: Without GIS, </a:t>
            </a:r>
            <a:r>
              <a:rPr lang="en-US" sz="3600" b="1" dirty="0" smtClean="0"/>
              <a:t>spatial</a:t>
            </a:r>
            <a:r>
              <a:rPr lang="en-US" sz="3600" b="1" dirty="0"/>
              <a:t>, </a:t>
            </a:r>
            <a:r>
              <a:rPr lang="en-US" sz="3600" b="1" dirty="0" smtClean="0"/>
              <a:t>analysis, analytics, and research</a:t>
            </a:r>
            <a:endParaRPr lang="en-US" sz="3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25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605" y="1825625"/>
            <a:ext cx="6810789" cy="4351338"/>
          </a:xfrm>
        </p:spPr>
      </p:pic>
    </p:spTree>
    <p:extLst>
      <p:ext uri="{BB962C8B-B14F-4D97-AF65-F5344CB8AC3E}">
        <p14:creationId xmlns:p14="http://schemas.microsoft.com/office/powerpoint/2010/main" val="3709441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68253"/>
          </a:xfrm>
        </p:spPr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989895"/>
            <a:ext cx="10922391" cy="58681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This research is just a beginning to understand the current status of, and potential for, research in GIS and locational analytics by IS researchers.</a:t>
            </a:r>
          </a:p>
          <a:p>
            <a:r>
              <a:rPr lang="en-US" dirty="0"/>
              <a:t>Data analysis still preliminary, but some patterns seem to be emerging.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Non-adoption</a:t>
            </a:r>
            <a:r>
              <a:rPr lang="en-US" dirty="0"/>
              <a:t>: (of) Location Analytics &amp; GIS in research much lower than </a:t>
            </a:r>
            <a:r>
              <a:rPr lang="en-US" dirty="0" smtClean="0"/>
              <a:t>expected.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Importance </a:t>
            </a:r>
            <a:r>
              <a:rPr lang="en-US" b="1" dirty="0">
                <a:solidFill>
                  <a:srgbClr val="0000FF"/>
                </a:solidFill>
              </a:rPr>
              <a:t>of location in research questions</a:t>
            </a:r>
            <a:r>
              <a:rPr lang="en-US" dirty="0"/>
              <a:t>: Considering location to be important in research questions in IS/MIS research areas bodes well for involvement with </a:t>
            </a:r>
            <a:r>
              <a:rPr lang="en-US" dirty="0" smtClean="0"/>
              <a:t>location analytics, spatial decision making, </a:t>
            </a:r>
            <a:r>
              <a:rPr lang="en-US" dirty="0"/>
              <a:t>and GIS </a:t>
            </a:r>
            <a:r>
              <a:rPr lang="en-US" dirty="0" smtClean="0"/>
              <a:t>research.</a:t>
            </a:r>
            <a:endParaRPr lang="en-US" dirty="0"/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Theory</a:t>
            </a:r>
            <a:r>
              <a:rPr lang="en-US" dirty="0"/>
              <a:t>: Knowledge of “spatial theories” appears to set advanced adopters apart.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Role of graduate education</a:t>
            </a:r>
            <a:r>
              <a:rPr lang="en-US" dirty="0" smtClean="0"/>
              <a:t>: Offerings of coursework is inadequate, particularly for intermediate adopters’ institutions, which might be a reason for a limited use of location analytics and GIS in research. </a:t>
            </a:r>
            <a:endParaRPr lang="en-US" dirty="0" smtClean="0">
              <a:solidFill>
                <a:srgbClr val="0000FF"/>
              </a:solidFill>
            </a:endParaRP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Role </a:t>
            </a:r>
            <a:r>
              <a:rPr lang="en-US" b="1" dirty="0">
                <a:solidFill>
                  <a:srgbClr val="0000FF"/>
                </a:solidFill>
              </a:rPr>
              <a:t>of journals</a:t>
            </a:r>
            <a:r>
              <a:rPr lang="en-US" dirty="0"/>
              <a:t>: Both intermediate as well as advanced adopters perceive journals’ receptiveness to be low.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Benefit of location analytics &amp; GIS</a:t>
            </a:r>
            <a:r>
              <a:rPr lang="en-US" dirty="0"/>
              <a:t>: </a:t>
            </a:r>
            <a:r>
              <a:rPr lang="en-US" dirty="0" smtClean="0"/>
              <a:t>Adopters sense </a:t>
            </a:r>
            <a:r>
              <a:rPr lang="en-US" dirty="0"/>
              <a:t>spatial analysis to add beneficial insights in their areas of inquiry</a:t>
            </a:r>
            <a:r>
              <a:rPr lang="en-US" dirty="0" smtClean="0"/>
              <a:t>. Even about a half of non-adopters sense potential benefits (for research, scholarship, as well as students’ professional careers). </a:t>
            </a:r>
            <a:endParaRPr lang="en-US" dirty="0"/>
          </a:p>
          <a:p>
            <a:r>
              <a:rPr lang="en-US" dirty="0"/>
              <a:t>More data &amp; research are required needed to better understand this area and solidify findings.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389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Graduate education (spatial theories and analysis techniques) is critical for potential benefits to be realized.</a:t>
            </a:r>
          </a:p>
          <a:p>
            <a:r>
              <a:rPr lang="en-US" dirty="0" smtClean="0"/>
              <a:t>Research </a:t>
            </a:r>
            <a:r>
              <a:rPr lang="en-US" dirty="0"/>
              <a:t>outlets need to develop a focus in this area of research.</a:t>
            </a:r>
          </a:p>
          <a:p>
            <a:r>
              <a:rPr lang="en-US" dirty="0" smtClean="0"/>
              <a:t>In addition to graduate education and research outlets, Inhibitors </a:t>
            </a:r>
            <a:r>
              <a:rPr lang="en-US" dirty="0"/>
              <a:t>and enablers of research in this area needs to be identified by further research so that mechanisms can be developed to promote research in this </a:t>
            </a:r>
            <a:r>
              <a:rPr lang="en-US" dirty="0" smtClean="0"/>
              <a:t>area.</a:t>
            </a:r>
            <a:endParaRPr lang="en-US" dirty="0"/>
          </a:p>
          <a:p>
            <a:r>
              <a:rPr lang="en-US" dirty="0"/>
              <a:t>Potential or opportunities for research is considerable.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29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2016 </a:t>
            </a:r>
            <a:r>
              <a:rPr lang="en-US" dirty="0" smtClean="0"/>
              <a:t>Spatial </a:t>
            </a:r>
            <a:r>
              <a:rPr lang="en-US" dirty="0"/>
              <a:t>Analysis </a:t>
            </a:r>
            <a:r>
              <a:rPr lang="en-US" dirty="0" smtClean="0"/>
              <a:t>and GIS in </a:t>
            </a:r>
            <a:r>
              <a:rPr lang="en-US" dirty="0"/>
              <a:t>Research Survey (SIGGIS)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Wide-ranging survey: gauge the use of GIS and spatial analysis in Schools/Colleges of Business, Management, and Information Science for research and scholarship. </a:t>
            </a:r>
          </a:p>
          <a:p>
            <a:r>
              <a:rPr lang="en-US" dirty="0" smtClean="0"/>
              <a:t>36 </a:t>
            </a:r>
            <a:r>
              <a:rPr lang="en-US" dirty="0"/>
              <a:t>questions, 6 – 20 minutes duration approx.</a:t>
            </a:r>
          </a:p>
          <a:p>
            <a:r>
              <a:rPr lang="en-US" dirty="0" smtClean="0"/>
              <a:t>2014 and 2015 AMCIS </a:t>
            </a:r>
            <a:r>
              <a:rPr lang="en-US" dirty="0"/>
              <a:t>&amp; </a:t>
            </a:r>
            <a:r>
              <a:rPr lang="en-US" dirty="0" smtClean="0"/>
              <a:t>ICIS </a:t>
            </a:r>
            <a:r>
              <a:rPr lang="en-US" dirty="0"/>
              <a:t>attendees (approx. 2,500 unique emails), </a:t>
            </a:r>
            <a:r>
              <a:rPr lang="en-US" dirty="0" err="1"/>
              <a:t>AISWorld</a:t>
            </a:r>
            <a:r>
              <a:rPr lang="en-US" dirty="0"/>
              <a:t>, INFORMS </a:t>
            </a:r>
            <a:r>
              <a:rPr lang="en-US" dirty="0" smtClean="0"/>
              <a:t>Digest, &amp; 2016 pre-AMCIS SIGGIS workshop attendees (August </a:t>
            </a:r>
            <a:r>
              <a:rPr lang="en-US" dirty="0"/>
              <a:t>2016).</a:t>
            </a:r>
          </a:p>
          <a:p>
            <a:pPr lvl="1"/>
            <a:r>
              <a:rPr lang="en-US" dirty="0" smtClean="0"/>
              <a:t>A total of 160 responses</a:t>
            </a:r>
          </a:p>
          <a:p>
            <a:pPr lvl="1"/>
            <a:r>
              <a:rPr lang="en-US" dirty="0" smtClean="0"/>
              <a:t>124 complete and usable responses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66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78" y="181945"/>
            <a:ext cx="10571922" cy="1196282"/>
          </a:xfrm>
        </p:spPr>
        <p:txBody>
          <a:bodyPr>
            <a:normAutofit fontScale="90000"/>
          </a:bodyPr>
          <a:lstStyle/>
          <a:p>
            <a:r>
              <a:rPr lang="en-US" dirty="0"/>
              <a:t>Location Analytics &amp; GIS Research: </a:t>
            </a:r>
            <a:br>
              <a:rPr lang="en-US" dirty="0"/>
            </a:br>
            <a:r>
              <a:rPr lang="en-US" dirty="0"/>
              <a:t>Adopters vs. Non-Adopters</a:t>
            </a:r>
          </a:p>
        </p:txBody>
      </p:sp>
      <p:sp>
        <p:nvSpPr>
          <p:cNvPr id="7" name="Object 1"/>
          <p:cNvSpPr txBox="1"/>
          <p:nvPr/>
        </p:nvSpPr>
        <p:spPr>
          <a:xfrm>
            <a:off x="475507" y="1280966"/>
            <a:ext cx="7430535" cy="129117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/>
          <a:lstStyle/>
          <a:p>
            <a:r>
              <a:rPr lang="en-US" sz="2800" dirty="0"/>
              <a:t>Does your research involve questions in which location is meaningful?  </a:t>
            </a:r>
          </a:p>
        </p:txBody>
      </p:sp>
      <p:sp>
        <p:nvSpPr>
          <p:cNvPr id="8" name="Object 1"/>
          <p:cNvSpPr txBox="1"/>
          <p:nvPr/>
        </p:nvSpPr>
        <p:spPr>
          <a:xfrm>
            <a:off x="475506" y="2843102"/>
            <a:ext cx="7430535" cy="139269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/>
          <a:lstStyle/>
          <a:p>
            <a:r>
              <a:rPr lang="en-US" sz="2800" dirty="0"/>
              <a:t>To what extent does your research involve data in which location is a component (addresses, latitude/longitude, etc.)? </a:t>
            </a:r>
          </a:p>
        </p:txBody>
      </p:sp>
      <p:sp>
        <p:nvSpPr>
          <p:cNvPr id="9" name="Object 1"/>
          <p:cNvSpPr txBox="1"/>
          <p:nvPr/>
        </p:nvSpPr>
        <p:spPr>
          <a:xfrm>
            <a:off x="475507" y="4506761"/>
            <a:ext cx="7430533" cy="151421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/>
          <a:lstStyle/>
          <a:p>
            <a:r>
              <a:rPr lang="en-US" sz="2800" dirty="0"/>
              <a:t>To what extent do you examine the location component in your research for meaningful patterns and relationships? </a:t>
            </a:r>
          </a:p>
        </p:txBody>
      </p:sp>
      <p:sp>
        <p:nvSpPr>
          <p:cNvPr id="10" name="Object 1"/>
          <p:cNvSpPr txBox="1"/>
          <p:nvPr/>
        </p:nvSpPr>
        <p:spPr>
          <a:xfrm>
            <a:off x="8470509" y="1294626"/>
            <a:ext cx="2318824" cy="127751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/>
          <a:lstStyle/>
          <a:p>
            <a:pPr algn="ctr"/>
            <a:r>
              <a:rPr lang="en-US" sz="2800" dirty="0"/>
              <a:t>Research Question</a:t>
            </a:r>
          </a:p>
        </p:txBody>
      </p:sp>
      <p:sp>
        <p:nvSpPr>
          <p:cNvPr id="11" name="Object 1"/>
          <p:cNvSpPr txBox="1"/>
          <p:nvPr/>
        </p:nvSpPr>
        <p:spPr>
          <a:xfrm>
            <a:off x="8470509" y="2843102"/>
            <a:ext cx="2318824" cy="119391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/>
          <a:lstStyle/>
          <a:p>
            <a:pPr algn="ctr"/>
            <a:endParaRPr lang="en-US" sz="2800" dirty="0"/>
          </a:p>
          <a:p>
            <a:pPr algn="ctr"/>
            <a:r>
              <a:rPr lang="en-US" sz="2800" dirty="0"/>
              <a:t>Data</a:t>
            </a:r>
          </a:p>
        </p:txBody>
      </p:sp>
      <p:sp>
        <p:nvSpPr>
          <p:cNvPr id="12" name="Object 1"/>
          <p:cNvSpPr txBox="1"/>
          <p:nvPr/>
        </p:nvSpPr>
        <p:spPr>
          <a:xfrm>
            <a:off x="8478128" y="4506761"/>
            <a:ext cx="2318824" cy="151421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/>
          <a:lstStyle/>
          <a:p>
            <a:pPr algn="ctr"/>
            <a:r>
              <a:rPr lang="en-US" sz="2800" dirty="0"/>
              <a:t>Extent of examining location</a:t>
            </a:r>
          </a:p>
        </p:txBody>
      </p:sp>
      <p:cxnSp>
        <p:nvCxnSpPr>
          <p:cNvPr id="17" name="Straight Arrow Connector 16"/>
          <p:cNvCxnSpPr>
            <a:stCxn id="7" idx="3"/>
            <a:endCxn id="10" idx="1"/>
          </p:cNvCxnSpPr>
          <p:nvPr/>
        </p:nvCxnSpPr>
        <p:spPr>
          <a:xfrm>
            <a:off x="7906042" y="1926554"/>
            <a:ext cx="564467" cy="683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7889628" y="3387249"/>
            <a:ext cx="564467" cy="683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913661" y="5255299"/>
            <a:ext cx="564467" cy="683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rved Left Arrow 19"/>
          <p:cNvSpPr/>
          <p:nvPr/>
        </p:nvSpPr>
        <p:spPr>
          <a:xfrm>
            <a:off x="10789333" y="3712954"/>
            <a:ext cx="564467" cy="167497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Curved Left Arrow 20"/>
          <p:cNvSpPr/>
          <p:nvPr/>
        </p:nvSpPr>
        <p:spPr>
          <a:xfrm>
            <a:off x="10789332" y="2028795"/>
            <a:ext cx="564467" cy="133715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2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287" y="181945"/>
            <a:ext cx="11847443" cy="642937"/>
          </a:xfrm>
        </p:spPr>
        <p:txBody>
          <a:bodyPr>
            <a:normAutofit/>
          </a:bodyPr>
          <a:lstStyle/>
          <a:p>
            <a:r>
              <a:rPr lang="en-US" sz="3600" dirty="0"/>
              <a:t>Location Analytics &amp; GIS Research: </a:t>
            </a:r>
            <a:r>
              <a:rPr lang="en-US" sz="3600" dirty="0">
                <a:solidFill>
                  <a:srgbClr val="008000"/>
                </a:solidFill>
              </a:rPr>
              <a:t>Adopters</a:t>
            </a:r>
            <a:r>
              <a:rPr lang="en-US" sz="3600" dirty="0"/>
              <a:t> vs. </a:t>
            </a:r>
            <a:r>
              <a:rPr lang="en-US" sz="3600" dirty="0">
                <a:solidFill>
                  <a:srgbClr val="FF0000"/>
                </a:solidFill>
              </a:rPr>
              <a:t>Non-Adopters</a:t>
            </a:r>
          </a:p>
        </p:txBody>
      </p:sp>
      <p:sp>
        <p:nvSpPr>
          <p:cNvPr id="7" name="Object 1"/>
          <p:cNvSpPr txBox="1"/>
          <p:nvPr/>
        </p:nvSpPr>
        <p:spPr>
          <a:xfrm>
            <a:off x="38186" y="977742"/>
            <a:ext cx="2598997" cy="129117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/>
          <a:lstStyle/>
          <a:p>
            <a:r>
              <a:rPr lang="en-US" sz="2000" dirty="0"/>
              <a:t>Does your research involve questions in which location is meaningful?  </a:t>
            </a:r>
          </a:p>
        </p:txBody>
      </p:sp>
      <p:sp>
        <p:nvSpPr>
          <p:cNvPr id="8" name="Object 1"/>
          <p:cNvSpPr txBox="1"/>
          <p:nvPr/>
        </p:nvSpPr>
        <p:spPr>
          <a:xfrm>
            <a:off x="38186" y="2764171"/>
            <a:ext cx="2598997" cy="188734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/>
          <a:lstStyle/>
          <a:p>
            <a:r>
              <a:rPr lang="en-US" sz="2000" dirty="0"/>
              <a:t>To what extent does your research involve data in which location is a component </a:t>
            </a:r>
            <a:r>
              <a:rPr lang="en-US" dirty="0"/>
              <a:t>(addresses, latitude/longitude, etc.)? </a:t>
            </a:r>
          </a:p>
        </p:txBody>
      </p:sp>
      <p:sp>
        <p:nvSpPr>
          <p:cNvPr id="9" name="Object 1"/>
          <p:cNvSpPr txBox="1"/>
          <p:nvPr/>
        </p:nvSpPr>
        <p:spPr>
          <a:xfrm>
            <a:off x="38186" y="4838066"/>
            <a:ext cx="2598996" cy="189403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/>
          <a:lstStyle/>
          <a:p>
            <a:r>
              <a:rPr lang="en-US" sz="2000" dirty="0"/>
              <a:t>To what extent do you examine the location component in your research for meaningful patterns and relationships? 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637182" y="1765071"/>
            <a:ext cx="384314" cy="1072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637182" y="3675981"/>
            <a:ext cx="564467" cy="683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637182" y="5778255"/>
            <a:ext cx="564467" cy="683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3021496" y="824882"/>
          <a:ext cx="5831197" cy="1756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331">
                  <a:extLst>
                    <a:ext uri="{9D8B030D-6E8A-4147-A177-3AD203B41FA5}">
                      <a16:colId xmlns="" xmlns:a16="http://schemas.microsoft.com/office/drawing/2014/main" val="3995733580"/>
                    </a:ext>
                  </a:extLst>
                </a:gridCol>
                <a:gridCol w="1775791">
                  <a:extLst>
                    <a:ext uri="{9D8B030D-6E8A-4147-A177-3AD203B41FA5}">
                      <a16:colId xmlns="" xmlns:a16="http://schemas.microsoft.com/office/drawing/2014/main" val="3677920990"/>
                    </a:ext>
                  </a:extLst>
                </a:gridCol>
                <a:gridCol w="1919382">
                  <a:extLst>
                    <a:ext uri="{9D8B030D-6E8A-4147-A177-3AD203B41FA5}">
                      <a16:colId xmlns="" xmlns:a16="http://schemas.microsoft.com/office/drawing/2014/main" val="3729960024"/>
                    </a:ext>
                  </a:extLst>
                </a:gridCol>
                <a:gridCol w="1645693">
                  <a:extLst>
                    <a:ext uri="{9D8B030D-6E8A-4147-A177-3AD203B41FA5}">
                      <a16:colId xmlns="" xmlns:a16="http://schemas.microsoft.com/office/drawing/2014/main" val="1770704305"/>
                    </a:ext>
                  </a:extLst>
                </a:gridCol>
              </a:tblGrid>
              <a:tr h="10376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Yes, but my major research questions have a weak connection to location.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Yes, my major research questions have a strong connection to location.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Yes, location is very important in my research.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94096291"/>
                  </a:ext>
                </a:extLst>
              </a:tr>
              <a:tr h="2075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49286193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/>
          </p:nvPr>
        </p:nvGraphicFramePr>
        <p:xfrm>
          <a:off x="3201650" y="2764171"/>
          <a:ext cx="5001445" cy="2030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7325">
                  <a:extLst>
                    <a:ext uri="{9D8B030D-6E8A-4147-A177-3AD203B41FA5}">
                      <a16:colId xmlns="" xmlns:a16="http://schemas.microsoft.com/office/drawing/2014/main" val="2667490544"/>
                    </a:ext>
                  </a:extLst>
                </a:gridCol>
                <a:gridCol w="1275964">
                  <a:extLst>
                    <a:ext uri="{9D8B030D-6E8A-4147-A177-3AD203B41FA5}">
                      <a16:colId xmlns="" xmlns:a16="http://schemas.microsoft.com/office/drawing/2014/main" val="3541703617"/>
                    </a:ext>
                  </a:extLst>
                </a:gridCol>
                <a:gridCol w="1232452">
                  <a:extLst>
                    <a:ext uri="{9D8B030D-6E8A-4147-A177-3AD203B41FA5}">
                      <a16:colId xmlns="" xmlns:a16="http://schemas.microsoft.com/office/drawing/2014/main" val="692870186"/>
                    </a:ext>
                  </a:extLst>
                </a:gridCol>
                <a:gridCol w="1245704">
                  <a:extLst>
                    <a:ext uri="{9D8B030D-6E8A-4147-A177-3AD203B41FA5}">
                      <a16:colId xmlns="" xmlns:a16="http://schemas.microsoft.com/office/drawing/2014/main" val="3071525282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None of my research has a location component.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Some of my main research data has a location component.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 majority of my main research data has a location component.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All of my main research data has a location component.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9854140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65457692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/>
          </p:nvPr>
        </p:nvGraphicFramePr>
        <p:xfrm>
          <a:off x="3201648" y="5325552"/>
          <a:ext cx="4272577" cy="1207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571">
                  <a:extLst>
                    <a:ext uri="{9D8B030D-6E8A-4147-A177-3AD203B41FA5}">
                      <a16:colId xmlns="" xmlns:a16="http://schemas.microsoft.com/office/drawing/2014/main" val="766307972"/>
                    </a:ext>
                  </a:extLst>
                </a:gridCol>
                <a:gridCol w="1180864">
                  <a:extLst>
                    <a:ext uri="{9D8B030D-6E8A-4147-A177-3AD203B41FA5}">
                      <a16:colId xmlns="" xmlns:a16="http://schemas.microsoft.com/office/drawing/2014/main" val="1413008709"/>
                    </a:ext>
                  </a:extLst>
                </a:gridCol>
                <a:gridCol w="1030571">
                  <a:extLst>
                    <a:ext uri="{9D8B030D-6E8A-4147-A177-3AD203B41FA5}">
                      <a16:colId xmlns="" xmlns:a16="http://schemas.microsoft.com/office/drawing/2014/main" val="4193937941"/>
                    </a:ext>
                  </a:extLst>
                </a:gridCol>
                <a:gridCol w="1030571">
                  <a:extLst>
                    <a:ext uri="{9D8B030D-6E8A-4147-A177-3AD203B41FA5}">
                      <a16:colId xmlns="" xmlns:a16="http://schemas.microsoft.com/office/drawing/2014/main" val="3196601740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None of the time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Somewhat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Majority of the time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All of the time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639016316"/>
                  </a:ext>
                </a:extLst>
              </a:tr>
              <a:tr h="2967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US" sz="2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>
                          <a:effectLst/>
                        </a:rPr>
                        <a:t>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u="none" strike="noStrike" dirty="0">
                          <a:effectLst/>
                        </a:rPr>
                        <a:t>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7451147"/>
                  </a:ext>
                </a:extLst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/>
          </p:nvPr>
        </p:nvGraphicFramePr>
        <p:xfrm>
          <a:off x="8627165" y="2780009"/>
          <a:ext cx="3445565" cy="273849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42122">
                  <a:extLst>
                    <a:ext uri="{9D8B030D-6E8A-4147-A177-3AD203B41FA5}">
                      <a16:colId xmlns="" xmlns:a16="http://schemas.microsoft.com/office/drawing/2014/main" val="978989012"/>
                    </a:ext>
                  </a:extLst>
                </a:gridCol>
                <a:gridCol w="1484243">
                  <a:extLst>
                    <a:ext uri="{9D8B030D-6E8A-4147-A177-3AD203B41FA5}">
                      <a16:colId xmlns="" xmlns:a16="http://schemas.microsoft.com/office/drawing/2014/main" val="2894453751"/>
                    </a:ext>
                  </a:extLst>
                </a:gridCol>
                <a:gridCol w="451463">
                  <a:extLst>
                    <a:ext uri="{9D8B030D-6E8A-4147-A177-3AD203B41FA5}">
                      <a16:colId xmlns="" xmlns:a16="http://schemas.microsoft.com/office/drawing/2014/main" val="1222310392"/>
                    </a:ext>
                  </a:extLst>
                </a:gridCol>
                <a:gridCol w="767737">
                  <a:extLst>
                    <a:ext uri="{9D8B030D-6E8A-4147-A177-3AD203B41FA5}">
                      <a16:colId xmlns="" xmlns:a16="http://schemas.microsoft.com/office/drawing/2014/main" val="498696293"/>
                    </a:ext>
                  </a:extLst>
                </a:gridCol>
              </a:tblGrid>
              <a:tr h="493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Sum Score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Status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n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%</a:t>
                      </a:r>
                      <a:r>
                        <a:rPr lang="en-US" sz="2000" u="none" strike="noStrike" baseline="0" dirty="0">
                          <a:effectLst/>
                        </a:rPr>
                        <a:t> Overall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943472724"/>
                  </a:ext>
                </a:extLst>
              </a:tr>
              <a:tr h="493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Non-Adopter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20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16.13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66471746"/>
                  </a:ext>
                </a:extLst>
              </a:tr>
              <a:tr h="10072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4 - 8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Beginner - Intermediate </a:t>
                      </a:r>
                      <a:r>
                        <a:rPr lang="en-US" sz="2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Adopter</a:t>
                      </a:r>
                      <a:endParaRPr lang="en-US" sz="20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60.48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137336127"/>
                  </a:ext>
                </a:extLst>
              </a:tr>
              <a:tr h="4930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9 - 12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Advanced</a:t>
                      </a:r>
                      <a:r>
                        <a:rPr lang="en-US" sz="2000" b="1" u="none" strike="noStrike" dirty="0">
                          <a:solidFill>
                            <a:srgbClr val="008000"/>
                          </a:solidFill>
                          <a:effectLst/>
                        </a:rPr>
                        <a:t> Adopter</a:t>
                      </a:r>
                      <a:endParaRPr lang="en-US" sz="20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 smtClean="0">
                          <a:effectLst/>
                        </a:rPr>
                        <a:t>29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 smtClean="0">
                          <a:effectLst/>
                        </a:rPr>
                        <a:t>23.39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739744739"/>
                  </a:ext>
                </a:extLst>
              </a:tr>
            </a:tbl>
          </a:graphicData>
        </a:graphic>
      </p:graphicFrame>
      <p:cxnSp>
        <p:nvCxnSpPr>
          <p:cNvPr id="33" name="Straight Arrow Connector 32"/>
          <p:cNvCxnSpPr/>
          <p:nvPr/>
        </p:nvCxnSpPr>
        <p:spPr>
          <a:xfrm>
            <a:off x="8852693" y="1775791"/>
            <a:ext cx="741881" cy="988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9" idx="1"/>
          </p:cNvCxnSpPr>
          <p:nvPr/>
        </p:nvCxnSpPr>
        <p:spPr>
          <a:xfrm>
            <a:off x="8203095" y="3684109"/>
            <a:ext cx="424070" cy="4651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7474225" y="4838066"/>
            <a:ext cx="1139689" cy="1125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Table 37"/>
          <p:cNvGraphicFramePr>
            <a:graphicFrameLocks noGrp="1"/>
          </p:cNvGraphicFramePr>
          <p:nvPr>
            <p:extLst/>
          </p:nvPr>
        </p:nvGraphicFramePr>
        <p:xfrm>
          <a:off x="8627165" y="5518503"/>
          <a:ext cx="3445565" cy="44497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42122">
                  <a:extLst>
                    <a:ext uri="{9D8B030D-6E8A-4147-A177-3AD203B41FA5}">
                      <a16:colId xmlns="" xmlns:a16="http://schemas.microsoft.com/office/drawing/2014/main" val="1244143866"/>
                    </a:ext>
                  </a:extLst>
                </a:gridCol>
                <a:gridCol w="1484243">
                  <a:extLst>
                    <a:ext uri="{9D8B030D-6E8A-4147-A177-3AD203B41FA5}">
                      <a16:colId xmlns="" xmlns:a16="http://schemas.microsoft.com/office/drawing/2014/main" val="3939602140"/>
                    </a:ext>
                  </a:extLst>
                </a:gridCol>
                <a:gridCol w="451463">
                  <a:extLst>
                    <a:ext uri="{9D8B030D-6E8A-4147-A177-3AD203B41FA5}">
                      <a16:colId xmlns="" xmlns:a16="http://schemas.microsoft.com/office/drawing/2014/main" val="300816818"/>
                    </a:ext>
                  </a:extLst>
                </a:gridCol>
                <a:gridCol w="767737">
                  <a:extLst>
                    <a:ext uri="{9D8B030D-6E8A-4147-A177-3AD203B41FA5}">
                      <a16:colId xmlns="" xmlns:a16="http://schemas.microsoft.com/office/drawing/2014/main" val="3556714426"/>
                    </a:ext>
                  </a:extLst>
                </a:gridCol>
              </a:tblGrid>
              <a:tr h="444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TOTAL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000" b="1" i="0" u="none" strike="noStrike" dirty="0">
                        <a:solidFill>
                          <a:srgbClr val="008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5282131"/>
                  </a:ext>
                </a:extLst>
              </a:tr>
            </a:tbl>
          </a:graphicData>
        </a:graphic>
      </p:graphicFrame>
      <p:sp>
        <p:nvSpPr>
          <p:cNvPr id="40" name="Slide Number Placeholder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7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55514"/>
            <a:ext cx="10515600" cy="3014179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dirty="0"/>
              <a:t>What is the profile (age, gender, tenure, etc.) of typical </a:t>
            </a:r>
            <a:r>
              <a:rPr lang="en-US" dirty="0" smtClean="0">
                <a:solidFill>
                  <a:srgbClr val="FF0000"/>
                </a:solidFill>
              </a:rPr>
              <a:t>adopters</a:t>
            </a:r>
            <a:r>
              <a:rPr lang="en-US" dirty="0" smtClean="0"/>
              <a:t> and </a:t>
            </a:r>
            <a:r>
              <a:rPr lang="en-US" dirty="0">
                <a:solidFill>
                  <a:srgbClr val="FF0000"/>
                </a:solidFill>
              </a:rPr>
              <a:t>non-adopters </a:t>
            </a:r>
            <a:r>
              <a:rPr lang="en-US" dirty="0" smtClean="0"/>
              <a:t>of </a:t>
            </a:r>
            <a:r>
              <a:rPr lang="en-US" dirty="0"/>
              <a:t>GIS and location analytics research?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6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2757142"/>
            <a:ext cx="10515600" cy="3014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2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348" y="272359"/>
            <a:ext cx="6066182" cy="1325563"/>
          </a:xfrm>
        </p:spPr>
        <p:txBody>
          <a:bodyPr/>
          <a:lstStyle/>
          <a:p>
            <a:r>
              <a:rPr lang="en-US" dirty="0"/>
              <a:t>Demographic Profile of Respondents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563881"/>
              </p:ext>
            </p:extLst>
          </p:nvPr>
        </p:nvGraphicFramePr>
        <p:xfrm>
          <a:off x="364159" y="1597922"/>
          <a:ext cx="4433129" cy="215775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38854">
                  <a:extLst>
                    <a:ext uri="{9D8B030D-6E8A-4147-A177-3AD203B41FA5}">
                      <a16:colId xmlns="" xmlns:a16="http://schemas.microsoft.com/office/drawing/2014/main" val="390487482"/>
                    </a:ext>
                  </a:extLst>
                </a:gridCol>
                <a:gridCol w="681132">
                  <a:extLst>
                    <a:ext uri="{9D8B030D-6E8A-4147-A177-3AD203B41FA5}">
                      <a16:colId xmlns="" xmlns:a16="http://schemas.microsoft.com/office/drawing/2014/main" val="845662547"/>
                    </a:ext>
                  </a:extLst>
                </a:gridCol>
                <a:gridCol w="865846">
                  <a:extLst>
                    <a:ext uri="{9D8B030D-6E8A-4147-A177-3AD203B41FA5}">
                      <a16:colId xmlns="" xmlns:a16="http://schemas.microsoft.com/office/drawing/2014/main" val="2627902476"/>
                    </a:ext>
                  </a:extLst>
                </a:gridCol>
                <a:gridCol w="1142916">
                  <a:extLst>
                    <a:ext uri="{9D8B030D-6E8A-4147-A177-3AD203B41FA5}">
                      <a16:colId xmlns="" xmlns:a16="http://schemas.microsoft.com/office/drawing/2014/main" val="4015187900"/>
                    </a:ext>
                  </a:extLst>
                </a:gridCol>
                <a:gridCol w="1004381">
                  <a:extLst>
                    <a:ext uri="{9D8B030D-6E8A-4147-A177-3AD203B41FA5}">
                      <a16:colId xmlns="" xmlns:a16="http://schemas.microsoft.com/office/drawing/2014/main" val="3982794375"/>
                    </a:ext>
                  </a:extLst>
                </a:gridCol>
              </a:tblGrid>
              <a:tr h="79300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Country</a:t>
                      </a:r>
                      <a:endParaRPr lang="en-US" sz="14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Overall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Non-adopters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Adopters – Intermediate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Adopters – advanced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5843386"/>
                  </a:ext>
                </a:extLst>
              </a:tr>
              <a:tr h="2290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USA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68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36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19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30365415"/>
                  </a:ext>
                </a:extLst>
              </a:tr>
              <a:tr h="2290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54.84%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65.00%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48.00%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65.52%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08989276"/>
                  </a:ext>
                </a:extLst>
              </a:tr>
              <a:tr h="2290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Others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56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39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981661564"/>
                  </a:ext>
                </a:extLst>
              </a:tr>
              <a:tr h="2290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45.16%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35.00%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52.00%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34.48%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94710485"/>
                  </a:ext>
                </a:extLst>
              </a:tr>
              <a:tr h="4483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Sample size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124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29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77930367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663784"/>
              </p:ext>
            </p:extLst>
          </p:nvPr>
        </p:nvGraphicFramePr>
        <p:xfrm>
          <a:off x="6560378" y="127538"/>
          <a:ext cx="5008770" cy="38810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29038">
                  <a:extLst>
                    <a:ext uri="{9D8B030D-6E8A-4147-A177-3AD203B41FA5}">
                      <a16:colId xmlns="" xmlns:a16="http://schemas.microsoft.com/office/drawing/2014/main" val="970007409"/>
                    </a:ext>
                  </a:extLst>
                </a:gridCol>
                <a:gridCol w="794495">
                  <a:extLst>
                    <a:ext uri="{9D8B030D-6E8A-4147-A177-3AD203B41FA5}">
                      <a16:colId xmlns="" xmlns:a16="http://schemas.microsoft.com/office/drawing/2014/main" val="946476305"/>
                    </a:ext>
                  </a:extLst>
                </a:gridCol>
                <a:gridCol w="984482">
                  <a:extLst>
                    <a:ext uri="{9D8B030D-6E8A-4147-A177-3AD203B41FA5}">
                      <a16:colId xmlns="" xmlns:a16="http://schemas.microsoft.com/office/drawing/2014/main" val="3762089632"/>
                    </a:ext>
                  </a:extLst>
                </a:gridCol>
                <a:gridCol w="1278100">
                  <a:extLst>
                    <a:ext uri="{9D8B030D-6E8A-4147-A177-3AD203B41FA5}">
                      <a16:colId xmlns="" xmlns:a16="http://schemas.microsoft.com/office/drawing/2014/main" val="468824671"/>
                    </a:ext>
                  </a:extLst>
                </a:gridCol>
                <a:gridCol w="1122655">
                  <a:extLst>
                    <a:ext uri="{9D8B030D-6E8A-4147-A177-3AD203B41FA5}">
                      <a16:colId xmlns="" xmlns:a16="http://schemas.microsoft.com/office/drawing/2014/main" val="857231160"/>
                    </a:ext>
                  </a:extLst>
                </a:gridCol>
              </a:tblGrid>
              <a:tr h="4200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Age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Overall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Non-adopters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Adopters – Intermediate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Adopters – advanced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0646982"/>
                  </a:ext>
                </a:extLst>
              </a:tr>
              <a:tr h="3624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Under 26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611911517"/>
                  </a:ext>
                </a:extLst>
              </a:tr>
              <a:tr h="1907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3.23%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10.00%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2.67%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0.00%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79182025"/>
                  </a:ext>
                </a:extLst>
              </a:tr>
              <a:tr h="1907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26 to 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91460252"/>
                  </a:ext>
                </a:extLst>
              </a:tr>
              <a:tr h="1907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24.19%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25.00%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24.00%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24.14%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19856043"/>
                  </a:ext>
                </a:extLst>
              </a:tr>
              <a:tr h="1907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36 to 45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567785822"/>
                  </a:ext>
                </a:extLst>
              </a:tr>
              <a:tr h="1907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27.42%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10.00%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26.67%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41.38%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43811765"/>
                  </a:ext>
                </a:extLst>
              </a:tr>
              <a:tr h="1907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46 to 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47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75655119"/>
                  </a:ext>
                </a:extLst>
              </a:tr>
              <a:tr h="19078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37.90%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55.00%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37.33%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27.59%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17435539"/>
                  </a:ext>
                </a:extLst>
              </a:tr>
              <a:tr h="3720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65 or older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15233280"/>
                  </a:ext>
                </a:extLst>
              </a:tr>
              <a:tr h="2003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7.26%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0.00</a:t>
                      </a:r>
                      <a:r>
                        <a:rPr lang="en-US" sz="1600" u="none" strike="noStrike" dirty="0">
                          <a:effectLst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9.33%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6.90%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91212278"/>
                  </a:ext>
                </a:extLst>
              </a:tr>
              <a:tr h="3720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Sample size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124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980643469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793726"/>
              </p:ext>
            </p:extLst>
          </p:nvPr>
        </p:nvGraphicFramePr>
        <p:xfrm>
          <a:off x="364159" y="3873032"/>
          <a:ext cx="4684920" cy="284844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04389">
                  <a:extLst>
                    <a:ext uri="{9D8B030D-6E8A-4147-A177-3AD203B41FA5}">
                      <a16:colId xmlns="" xmlns:a16="http://schemas.microsoft.com/office/drawing/2014/main" val="999429750"/>
                    </a:ext>
                  </a:extLst>
                </a:gridCol>
                <a:gridCol w="1012559">
                  <a:extLst>
                    <a:ext uri="{9D8B030D-6E8A-4147-A177-3AD203B41FA5}">
                      <a16:colId xmlns="" xmlns:a16="http://schemas.microsoft.com/office/drawing/2014/main" val="1027405369"/>
                    </a:ext>
                  </a:extLst>
                </a:gridCol>
                <a:gridCol w="807112">
                  <a:extLst>
                    <a:ext uri="{9D8B030D-6E8A-4147-A177-3AD203B41FA5}">
                      <a16:colId xmlns="" xmlns:a16="http://schemas.microsoft.com/office/drawing/2014/main" val="3414071805"/>
                    </a:ext>
                  </a:extLst>
                </a:gridCol>
                <a:gridCol w="1133626">
                  <a:extLst>
                    <a:ext uri="{9D8B030D-6E8A-4147-A177-3AD203B41FA5}">
                      <a16:colId xmlns="" xmlns:a16="http://schemas.microsoft.com/office/drawing/2014/main" val="1237463299"/>
                    </a:ext>
                  </a:extLst>
                </a:gridCol>
                <a:gridCol w="1027234">
                  <a:extLst>
                    <a:ext uri="{9D8B030D-6E8A-4147-A177-3AD203B41FA5}">
                      <a16:colId xmlns="" xmlns:a16="http://schemas.microsoft.com/office/drawing/2014/main" val="912185407"/>
                    </a:ext>
                  </a:extLst>
                </a:gridCol>
              </a:tblGrid>
              <a:tr h="47533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Gender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</a:rPr>
                        <a:t>Overall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Non-adopters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Adopters – Intermediate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Adopters – advanced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124851269"/>
                  </a:ext>
                </a:extLst>
              </a:tr>
              <a:tr h="2782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Male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53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22589568"/>
                  </a:ext>
                </a:extLst>
              </a:tr>
              <a:tr h="2782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69.35%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55.00%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70.67%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75.86%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60114867"/>
                  </a:ext>
                </a:extLst>
              </a:tr>
              <a:tr h="2782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Female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44071082"/>
                  </a:ext>
                </a:extLst>
              </a:tr>
              <a:tr h="27824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27.42%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35.00%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28.00%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20.69%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77664866"/>
                  </a:ext>
                </a:extLst>
              </a:tr>
              <a:tr h="6724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Do not want to disclose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9008519"/>
                  </a:ext>
                </a:extLst>
              </a:tr>
              <a:tr h="45215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Sample size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124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29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643075937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5577509" y="4008566"/>
            <a:ext cx="6524180" cy="2712909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Geography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1600" dirty="0"/>
              <a:t>Intermediate adopters split evenly in US vs ROW.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1600" dirty="0"/>
              <a:t>Advanced adopters: </a:t>
            </a:r>
            <a:r>
              <a:rPr lang="en-US" sz="1600" dirty="0" smtClean="0"/>
              <a:t>US vs ROW is about 2:1</a:t>
            </a:r>
            <a:r>
              <a:rPr lang="en-US" sz="1600" dirty="0"/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Age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1600" dirty="0"/>
              <a:t>Intermediate level adoption increases with </a:t>
            </a:r>
            <a:r>
              <a:rPr lang="en-US" sz="1600" dirty="0" smtClean="0"/>
              <a:t>age and peaks in the 46-64 category.</a:t>
            </a:r>
            <a:endParaRPr lang="en-US" sz="1600" dirty="0"/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1600" dirty="0"/>
              <a:t>Advanced adoption peaks in the </a:t>
            </a:r>
            <a:r>
              <a:rPr lang="en-US" sz="1600" dirty="0" smtClean="0"/>
              <a:t>36–45 category.</a:t>
            </a:r>
            <a:endParaRPr lang="en-US" sz="1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Gender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1600" dirty="0" smtClean="0"/>
              <a:t>More adoption by men.</a:t>
            </a:r>
            <a:endParaRPr lang="en-US" sz="1600" dirty="0"/>
          </a:p>
        </p:txBody>
      </p:sp>
      <p:sp>
        <p:nvSpPr>
          <p:cNvPr id="3" name="Rounded Rectangle 2"/>
          <p:cNvSpPr/>
          <p:nvPr/>
        </p:nvSpPr>
        <p:spPr>
          <a:xfrm>
            <a:off x="2588821" y="2280062"/>
            <a:ext cx="2357278" cy="1128156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38100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084623" y="629392"/>
            <a:ext cx="1425039" cy="2220686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38100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958567" y="4332513"/>
            <a:ext cx="4195324" cy="1237013"/>
          </a:xfrm>
          <a:prstGeom prst="round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38100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04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50052"/>
            <a:ext cx="10515600" cy="3014179"/>
          </a:xfrm>
        </p:spPr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en-US" dirty="0"/>
              <a:t>What are some </a:t>
            </a:r>
            <a:r>
              <a:rPr lang="en-US" dirty="0">
                <a:solidFill>
                  <a:srgbClr val="FF0000"/>
                </a:solidFill>
              </a:rPr>
              <a:t>types of locational research </a:t>
            </a:r>
            <a:r>
              <a:rPr lang="en-US" dirty="0"/>
              <a:t>that are (or may be) relevant to researchers?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8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2757142"/>
            <a:ext cx="10515600" cy="3014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>
              <a:buFont typeface="Wingdings" panose="05000000000000000000" pitchFamily="2" charset="2"/>
              <a:buChar char="q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5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8247"/>
            <a:ext cx="10515600" cy="1325563"/>
          </a:xfrm>
        </p:spPr>
        <p:txBody>
          <a:bodyPr/>
          <a:lstStyle/>
          <a:p>
            <a:r>
              <a:rPr lang="en-US" dirty="0" smtClean="0"/>
              <a:t>Types of Locational Research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90EFD-3070-4890-A6E1-5C5ABA649250}" type="slidenum">
              <a:rPr lang="en-US" smtClean="0"/>
              <a:t>9</a:t>
            </a:fld>
            <a:endParaRPr lang="en-US"/>
          </a:p>
        </p:txBody>
      </p:sp>
      <p:pic>
        <p:nvPicPr>
          <p:cNvPr id="5" name="Object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92674" y="1359766"/>
            <a:ext cx="8578734" cy="536170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53474" y="1467261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34.74%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44260" y="1895928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21.05%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07834" y="2265260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40.00%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283395" y="2696740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47.37%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895847" y="3128220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52.63%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315694" y="3506311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31.58%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513690" y="3977769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24.21%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928260" y="4347101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20.00%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458652" y="4792496"/>
            <a:ext cx="875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32.63%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522590" y="5579258"/>
            <a:ext cx="758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5.26%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760158" y="5798144"/>
            <a:ext cx="4282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Total Respondents: 95 (Select all that apply)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0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2397</Words>
  <Application>Microsoft Office PowerPoint</Application>
  <PresentationFormat>Widescreen</PresentationFormat>
  <Paragraphs>543</Paragraphs>
  <Slides>27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Office Theme</vt:lpstr>
      <vt:lpstr>Research Opportunities in Location Analytics, Spatial Decision Making, and GIS for IS/IT Researchers: Findings from An AIS-based Survey</vt:lpstr>
      <vt:lpstr>Background: SIGGIS Workshop at AMCIS 2014</vt:lpstr>
      <vt:lpstr>2016 Spatial Analysis and GIS in Research Survey (SIGGIS)</vt:lpstr>
      <vt:lpstr>Location Analytics &amp; GIS Research:  Adopters vs. Non-Adopters</vt:lpstr>
      <vt:lpstr>Location Analytics &amp; GIS Research: Adopters vs. Non-Adopters</vt:lpstr>
      <vt:lpstr>What is the profile (age, gender, tenure, etc.) of typical adopters and non-adopters of GIS and location analytics research? </vt:lpstr>
      <vt:lpstr>Demographic Profile of Respondents</vt:lpstr>
      <vt:lpstr>What are some types of locational research that are (or may be) relevant to researchers?</vt:lpstr>
      <vt:lpstr>Types of Locational Research</vt:lpstr>
      <vt:lpstr>Other Types of Locational Research</vt:lpstr>
      <vt:lpstr>What are some social and/or behavioral aspects of spatial research that are (or may be) relevant to researchers?  </vt:lpstr>
      <vt:lpstr>Social/Behavioral Aspect of Spatial Research</vt:lpstr>
      <vt:lpstr>Other Social/Behavioral Aspects of Spatial Research</vt:lpstr>
      <vt:lpstr>Familiarity with Spatial Theories</vt:lpstr>
      <vt:lpstr>Familiarity with Spatial Theories</vt:lpstr>
      <vt:lpstr>Key Takeaways</vt:lpstr>
      <vt:lpstr>What are some inhibitors and enablers of adoption of GIS and location analytics?</vt:lpstr>
      <vt:lpstr>PowerPoint Presentation</vt:lpstr>
      <vt:lpstr>Extent to which leading journals in your area of research are receptive to publishing spatial/ location-based research</vt:lpstr>
      <vt:lpstr>Reasons for little or no use of spatial analysis in research</vt:lpstr>
      <vt:lpstr>Potential for GIS and spatial analysis to benefit research and scholarship</vt:lpstr>
      <vt:lpstr>Ability and knowledge of students for spatial analysis and GIS to be beneficial for professional careers</vt:lpstr>
      <vt:lpstr>How do you suggest broader and deeper use of GIS and spatial analysis might be achieved in your discipline?</vt:lpstr>
      <vt:lpstr>Broader and deeper use of GIS and spatial analysis</vt:lpstr>
      <vt:lpstr>Broader and deeper use of GIS and spatial analysis: Without GIS, spatial, analysis, analytics, and research</vt:lpstr>
      <vt:lpstr>Conclusions</vt:lpstr>
      <vt:lpstr>Implications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Sarkar, Avijit</dc:creator>
  <cp:lastModifiedBy>Shin, Prof. Namchul</cp:lastModifiedBy>
  <cp:revision>178</cp:revision>
  <cp:lastPrinted>2016-11-29T22:38:44Z</cp:lastPrinted>
  <dcterms:created xsi:type="dcterms:W3CDTF">2016-08-08T00:26:34Z</dcterms:created>
  <dcterms:modified xsi:type="dcterms:W3CDTF">2016-12-02T18:28:50Z</dcterms:modified>
</cp:coreProperties>
</file>