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7" r:id="rId2"/>
    <p:sldId id="338" r:id="rId3"/>
    <p:sldId id="325" r:id="rId4"/>
    <p:sldId id="326" r:id="rId5"/>
    <p:sldId id="324" r:id="rId6"/>
    <p:sldId id="327" r:id="rId7"/>
    <p:sldId id="335" r:id="rId8"/>
    <p:sldId id="333" r:id="rId9"/>
    <p:sldId id="332" r:id="rId10"/>
    <p:sldId id="331" r:id="rId11"/>
    <p:sldId id="329" r:id="rId12"/>
    <p:sldId id="334" r:id="rId13"/>
    <p:sldId id="328" r:id="rId14"/>
    <p:sldId id="336" r:id="rId15"/>
    <p:sldId id="34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458E"/>
    <a:srgbClr val="00602B"/>
    <a:srgbClr val="E5E67D"/>
    <a:srgbClr val="3CD93C"/>
    <a:srgbClr val="DE86D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90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155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7B41B-69B9-48F3-A96E-F96D90F8D7D2}" type="datetimeFigureOut">
              <a:rPr lang="en-IE" smtClean="0"/>
              <a:pPr/>
              <a:t>03/12/2016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7CA86-1684-49F2-A630-06707C2C758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1848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201DC6-7739-41C9-83C1-8C3910A9F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0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21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3738"/>
            <a:ext cx="4552950" cy="3414712"/>
          </a:xfrm>
          <a:ln cap="flat"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103" y="5056323"/>
            <a:ext cx="5032497" cy="384874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27" tIns="48254" rIns="99727" bIns="48254"/>
          <a:lstStyle/>
          <a:p>
            <a:pPr>
              <a:lnSpc>
                <a:spcPct val="88000"/>
              </a:lnSpc>
            </a:pPr>
            <a:endParaRPr lang="en-I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927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3738"/>
            <a:ext cx="4552950" cy="3414712"/>
          </a:xfrm>
          <a:ln cap="flat"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103" y="5056323"/>
            <a:ext cx="5032497" cy="384874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18" tIns="47621" rIns="98418" bIns="47621"/>
          <a:lstStyle/>
          <a:p>
            <a:pPr>
              <a:lnSpc>
                <a:spcPct val="88000"/>
              </a:lnSpc>
            </a:pPr>
            <a:endParaRPr lang="en-I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8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16066-D9F1-4FEA-AAB1-0200B96327D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2805"/>
            <a:ext cx="5029635" cy="4115098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529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784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97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86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0608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8948557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02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103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500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041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10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00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064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6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737"/>
            <a:ext cx="8229600" cy="496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dirty="0"/>
              <a:t>Click to edit Master text styles</a:t>
            </a:r>
          </a:p>
          <a:p>
            <a:pPr lvl="1"/>
            <a:r>
              <a:rPr lang="en-IE" dirty="0"/>
              <a:t>Second level</a:t>
            </a:r>
          </a:p>
          <a:p>
            <a:pPr lvl="2"/>
            <a:r>
              <a:rPr lang="en-IE" dirty="0"/>
              <a:t>Third level</a:t>
            </a:r>
          </a:p>
          <a:p>
            <a:pPr lvl="3"/>
            <a:r>
              <a:rPr lang="en-IE" dirty="0"/>
              <a:t>Fourth level</a:t>
            </a:r>
          </a:p>
          <a:p>
            <a:pPr lvl="4"/>
            <a:r>
              <a:rPr lang="en-IE" dirty="0"/>
              <a:t>Fifth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042988" y="6361906"/>
            <a:ext cx="7705476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sz="1200" b="1" dirty="0">
                <a:solidFill>
                  <a:schemeClr val="accent2"/>
                </a:solidFill>
                <a:latin typeface="Verdana" pitchFamily="34" charset="0"/>
              </a:rPr>
              <a:t>Peter</a:t>
            </a:r>
            <a:r>
              <a:rPr lang="en-IE" sz="1200" b="1" baseline="0" dirty="0">
                <a:solidFill>
                  <a:schemeClr val="accent2"/>
                </a:solidFill>
                <a:latin typeface="Verdana" pitchFamily="34" charset="0"/>
              </a:rPr>
              <a:t> Keenan</a:t>
            </a:r>
            <a:r>
              <a:rPr lang="en-IE" sz="1200" b="1" dirty="0">
                <a:solidFill>
                  <a:srgbClr val="333366"/>
                </a:solidFill>
                <a:latin typeface="Verdana" pitchFamily="34" charset="0"/>
              </a:rPr>
              <a:t>        	</a:t>
            </a:r>
            <a:r>
              <a:rPr lang="en-IE" sz="1200" b="1" dirty="0">
                <a:solidFill>
                  <a:schemeClr val="accent2"/>
                </a:solidFill>
                <a:latin typeface="+mn-lt"/>
              </a:rPr>
              <a:t>UCD School of Business                           Spatial Decision making </a:t>
            </a:r>
            <a:fld id="{169EF2E0-1003-4ECC-9457-FBD7197425D0}" type="slidenum">
              <a:rPr lang="en-IE" sz="1200" b="1" smtClean="0">
                <a:solidFill>
                  <a:schemeClr val="accent2"/>
                </a:solidFill>
                <a:latin typeface="+mn-lt"/>
              </a:rPr>
              <a:pPr marL="0" marR="0" indent="0" algn="l" defTabSz="914400" rtl="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IE" sz="1200" b="1" dirty="0">
              <a:solidFill>
                <a:schemeClr val="accent2"/>
              </a:solidFill>
              <a:latin typeface="+mn-lt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en-IE" sz="1200" b="1" dirty="0">
                <a:solidFill>
                  <a:schemeClr val="accent2"/>
                </a:solidFill>
                <a:latin typeface="+mn-lt"/>
              </a:rPr>
              <a:t>		</a:t>
            </a:r>
            <a:r>
              <a:rPr lang="ga-IE" sz="1200" b="1" dirty="0">
                <a:solidFill>
                  <a:schemeClr val="accent2"/>
                </a:solidFill>
                <a:latin typeface="+mn-lt"/>
              </a:rPr>
              <a:t>Scoil Gnó UCD</a:t>
            </a:r>
          </a:p>
          <a:p>
            <a:pPr eaLnBrk="0" hangingPunct="0">
              <a:lnSpc>
                <a:spcPct val="130000"/>
              </a:lnSpc>
              <a:defRPr/>
            </a:pPr>
            <a:endParaRPr lang="en-IE" sz="1200" b="1" dirty="0">
              <a:solidFill>
                <a:srgbClr val="143A6E"/>
              </a:solidFill>
              <a:latin typeface="Verdana" pitchFamily="34" charset="0"/>
            </a:endParaRPr>
          </a:p>
        </p:txBody>
      </p:sp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21388"/>
            <a:ext cx="4984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.ucd.ie/view/ivrla:4572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/>
          <a:lstStyle/>
          <a:p>
            <a:r>
              <a:rPr lang="en-IE" dirty="0"/>
              <a:t>Spatial decision making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752600"/>
          </a:xfrm>
        </p:spPr>
        <p:txBody>
          <a:bodyPr/>
          <a:lstStyle/>
          <a:p>
            <a:r>
              <a:rPr lang="en-IE" dirty="0"/>
              <a:t>Peter Keenan</a:t>
            </a:r>
          </a:p>
          <a:p>
            <a:r>
              <a:rPr lang="en-IE" dirty="0"/>
              <a:t>University College </a:t>
            </a:r>
            <a:r>
              <a:rPr lang="en-IE" dirty="0" smtClean="0"/>
              <a:t>Dublin</a:t>
            </a:r>
          </a:p>
          <a:p>
            <a:r>
              <a:rPr lang="en-IE" dirty="0" smtClean="0"/>
              <a:t> </a:t>
            </a:r>
            <a:r>
              <a:rPr lang="en-US" dirty="0"/>
              <a:t>Pre-ICIS </a:t>
            </a:r>
            <a:r>
              <a:rPr lang="en-US" dirty="0" smtClean="0"/>
              <a:t>SIGGIS Workshop</a:t>
            </a:r>
          </a:p>
          <a:p>
            <a:r>
              <a:rPr lang="en-US" dirty="0" smtClean="0"/>
              <a:t>Dublin</a:t>
            </a:r>
            <a:r>
              <a:rPr lang="en-US" dirty="0"/>
              <a:t>, </a:t>
            </a:r>
            <a:r>
              <a:rPr lang="en-US" dirty="0" smtClean="0"/>
              <a:t>Ireland</a:t>
            </a:r>
          </a:p>
          <a:p>
            <a:r>
              <a:rPr lang="en-US" dirty="0" smtClean="0"/>
              <a:t>December </a:t>
            </a:r>
            <a:r>
              <a:rPr lang="en-US" dirty="0"/>
              <a:t>11, 2016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05993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Evolution of SDSS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39552" y="1124744"/>
          <a:ext cx="8136904" cy="453650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4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Evolution</a:t>
                      </a:r>
                      <a:endParaRPr lang="en-I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Early DSS</a:t>
                      </a:r>
                      <a:endParaRPr lang="en-I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Later DSS</a:t>
                      </a:r>
                      <a:endParaRPr lang="en-I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Spatial DSS</a:t>
                      </a:r>
                      <a:endParaRPr lang="en-I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15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Data</a:t>
                      </a:r>
                      <a:endParaRPr lang="en-IE" sz="2000" b="1" dirty="0">
                        <a:effectLst/>
                        <a:latin typeface="New York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Transaction processing data</a:t>
                      </a:r>
                      <a:endParaRPr lang="en-IE" sz="2000" b="1">
                        <a:effectLst/>
                        <a:latin typeface="New York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Data warehouse</a:t>
                      </a:r>
                      <a:endParaRPr lang="en-IE" sz="2000" b="1">
                        <a:effectLst/>
                        <a:latin typeface="New York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Spatial data</a:t>
                      </a:r>
                      <a:endParaRPr lang="en-IE" sz="2000" b="1">
                        <a:effectLst/>
                        <a:latin typeface="New York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7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Simple reporting</a:t>
                      </a:r>
                      <a:endParaRPr lang="en-IE" sz="2000" b="1" dirty="0">
                        <a:effectLst/>
                        <a:latin typeface="New York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Structured reports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IE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Simple generic summarisation models</a:t>
                      </a:r>
                      <a:endParaRPr lang="en-I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Data mining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IE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OLAP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IE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Dashboards </a:t>
                      </a:r>
                      <a:endParaRPr lang="en-I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Computerised mapping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IE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Generic spatial models in GIS</a:t>
                      </a:r>
                      <a:endParaRPr lang="en-I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28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Specific DSS</a:t>
                      </a:r>
                      <a:endParaRPr lang="en-IE" sz="2000" b="1">
                        <a:effectLst/>
                        <a:latin typeface="New York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PC based DSS</a:t>
                      </a:r>
                      <a:endParaRPr lang="en-IE" sz="2000" b="1" dirty="0">
                        <a:effectLst/>
                        <a:latin typeface="New York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Internet DSS</a:t>
                      </a:r>
                      <a:endParaRPr lang="en-IE" sz="2000" b="1" dirty="0">
                        <a:effectLst/>
                        <a:latin typeface="New York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SDSS</a:t>
                      </a:r>
                      <a:endParaRPr lang="en-IE" sz="2000" b="1" dirty="0">
                        <a:effectLst/>
                        <a:latin typeface="New York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415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IE"/>
              <a:t>SDSS areas of application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IE" dirty="0"/>
              <a:t>traditional GIS data processing users</a:t>
            </a:r>
            <a:br>
              <a:rPr lang="en-IE" dirty="0"/>
            </a:br>
            <a:r>
              <a:rPr lang="en-IE" dirty="0"/>
              <a:t>who have moved to decision making. </a:t>
            </a:r>
          </a:p>
          <a:p>
            <a:pPr lvl="1"/>
            <a:r>
              <a:rPr lang="en-IE" dirty="0"/>
              <a:t>forestry</a:t>
            </a:r>
          </a:p>
          <a:p>
            <a:pPr lvl="1"/>
            <a:r>
              <a:rPr lang="en-IE" dirty="0"/>
              <a:t>public utility</a:t>
            </a:r>
          </a:p>
          <a:p>
            <a:r>
              <a:rPr lang="en-IE" dirty="0"/>
              <a:t>areas where  better spatial data improves model driven approaches</a:t>
            </a:r>
          </a:p>
          <a:p>
            <a:pPr lvl="1"/>
            <a:r>
              <a:rPr lang="en-IE" dirty="0"/>
              <a:t>routing</a:t>
            </a:r>
          </a:p>
          <a:p>
            <a:pPr lvl="1"/>
            <a:r>
              <a:rPr lang="en-IE" dirty="0"/>
              <a:t>location analysis</a:t>
            </a:r>
          </a:p>
          <a:p>
            <a:r>
              <a:rPr lang="en-IE" dirty="0"/>
              <a:t>New areas where the availability of suitable data and powerful software provides new applications.</a:t>
            </a:r>
          </a:p>
          <a:p>
            <a:pPr lvl="1"/>
            <a:r>
              <a:rPr lang="en-IE" dirty="0"/>
              <a:t>marketing</a:t>
            </a:r>
          </a:p>
          <a:p>
            <a:pPr lvl="1"/>
            <a:r>
              <a:rPr lang="en-IE" dirty="0"/>
              <a:t>ecological modelling </a:t>
            </a:r>
          </a:p>
        </p:txBody>
      </p:sp>
    </p:spTree>
    <p:extLst>
      <p:ext uri="{BB962C8B-B14F-4D97-AF65-F5344CB8AC3E}">
        <p14:creationId xmlns:p14="http://schemas.microsoft.com/office/powerpoint/2010/main" val="26134070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Evolution of SDSS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064048" y="1700808"/>
            <a:ext cx="15796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602B"/>
                </a:solidFill>
                <a:effectLst/>
                <a:latin typeface="Arial" panose="020B0604020202020204" pitchFamily="34" charset="0"/>
              </a:rPr>
              <a:t>Transaction processing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707126" y="1705197"/>
            <a:ext cx="1492396" cy="351460"/>
            <a:chOff x="707126" y="1705197"/>
            <a:chExt cx="1492396" cy="351460"/>
          </a:xfrm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707126" y="1705197"/>
              <a:ext cx="14923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panose="020B0604020202020204" pitchFamily="34" charset="0"/>
                </a:rPr>
                <a:t>Operations Research/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07126" y="1871991"/>
              <a:ext cx="14827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panose="020B0604020202020204" pitchFamily="34" charset="0"/>
                </a:rPr>
                <a:t>Management Science</a:t>
              </a:r>
            </a:p>
          </p:txBody>
        </p:sp>
      </p:grp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6871350" y="4106145"/>
            <a:ext cx="17472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8E458E"/>
                </a:solidFill>
                <a:effectLst/>
                <a:latin typeface="Arial" panose="020B0604020202020204" pitchFamily="34" charset="0"/>
              </a:rPr>
              <a:t>Spatial data management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457200" y="4235630"/>
            <a:ext cx="11413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Group behaviour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5647830" y="4889636"/>
            <a:ext cx="1489416" cy="689435"/>
            <a:chOff x="5647830" y="4889636"/>
            <a:chExt cx="1489416" cy="689435"/>
          </a:xfrm>
        </p:grpSpPr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5647830" y="4889636"/>
              <a:ext cx="1489416" cy="689435"/>
            </a:xfrm>
            <a:custGeom>
              <a:avLst/>
              <a:gdLst>
                <a:gd name="T0" fmla="*/ 652 w 4104"/>
                <a:gd name="T1" fmla="*/ 1762 h 1763"/>
                <a:gd name="T2" fmla="*/ 588 w 4104"/>
                <a:gd name="T3" fmla="*/ 1751 h 1763"/>
                <a:gd name="T4" fmla="*/ 524 w 4104"/>
                <a:gd name="T5" fmla="*/ 1732 h 1763"/>
                <a:gd name="T6" fmla="*/ 462 w 4104"/>
                <a:gd name="T7" fmla="*/ 1705 h 1763"/>
                <a:gd name="T8" fmla="*/ 403 w 4104"/>
                <a:gd name="T9" fmla="*/ 1669 h 1763"/>
                <a:gd name="T10" fmla="*/ 344 w 4104"/>
                <a:gd name="T11" fmla="*/ 1625 h 1763"/>
                <a:gd name="T12" fmla="*/ 290 w 4104"/>
                <a:gd name="T13" fmla="*/ 1574 h 1763"/>
                <a:gd name="T14" fmla="*/ 238 w 4104"/>
                <a:gd name="T15" fmla="*/ 1518 h 1763"/>
                <a:gd name="T16" fmla="*/ 190 w 4104"/>
                <a:gd name="T17" fmla="*/ 1456 h 1763"/>
                <a:gd name="T18" fmla="*/ 126 w 4104"/>
                <a:gd name="T19" fmla="*/ 1354 h 1763"/>
                <a:gd name="T20" fmla="*/ 73 w 4104"/>
                <a:gd name="T21" fmla="*/ 1243 h 1763"/>
                <a:gd name="T22" fmla="*/ 46 w 4104"/>
                <a:gd name="T23" fmla="*/ 1166 h 1763"/>
                <a:gd name="T24" fmla="*/ 23 w 4104"/>
                <a:gd name="T25" fmla="*/ 1086 h 1763"/>
                <a:gd name="T26" fmla="*/ 8 w 4104"/>
                <a:gd name="T27" fmla="*/ 1004 h 1763"/>
                <a:gd name="T28" fmla="*/ 1 w 4104"/>
                <a:gd name="T29" fmla="*/ 922 h 1763"/>
                <a:gd name="T30" fmla="*/ 1 w 4104"/>
                <a:gd name="T31" fmla="*/ 840 h 1763"/>
                <a:gd name="T32" fmla="*/ 8 w 4104"/>
                <a:gd name="T33" fmla="*/ 758 h 1763"/>
                <a:gd name="T34" fmla="*/ 23 w 4104"/>
                <a:gd name="T35" fmla="*/ 676 h 1763"/>
                <a:gd name="T36" fmla="*/ 46 w 4104"/>
                <a:gd name="T37" fmla="*/ 597 h 1763"/>
                <a:gd name="T38" fmla="*/ 73 w 4104"/>
                <a:gd name="T39" fmla="*/ 520 h 1763"/>
                <a:gd name="T40" fmla="*/ 126 w 4104"/>
                <a:gd name="T41" fmla="*/ 409 h 1763"/>
                <a:gd name="T42" fmla="*/ 190 w 4104"/>
                <a:gd name="T43" fmla="*/ 307 h 1763"/>
                <a:gd name="T44" fmla="*/ 238 w 4104"/>
                <a:gd name="T45" fmla="*/ 245 h 1763"/>
                <a:gd name="T46" fmla="*/ 290 w 4104"/>
                <a:gd name="T47" fmla="*/ 189 h 1763"/>
                <a:gd name="T48" fmla="*/ 344 w 4104"/>
                <a:gd name="T49" fmla="*/ 138 h 1763"/>
                <a:gd name="T50" fmla="*/ 403 w 4104"/>
                <a:gd name="T51" fmla="*/ 94 h 1763"/>
                <a:gd name="T52" fmla="*/ 462 w 4104"/>
                <a:gd name="T53" fmla="*/ 58 h 1763"/>
                <a:gd name="T54" fmla="*/ 524 w 4104"/>
                <a:gd name="T55" fmla="*/ 31 h 1763"/>
                <a:gd name="T56" fmla="*/ 588 w 4104"/>
                <a:gd name="T57" fmla="*/ 12 h 1763"/>
                <a:gd name="T58" fmla="*/ 652 w 4104"/>
                <a:gd name="T59" fmla="*/ 1 h 1763"/>
                <a:gd name="T60" fmla="*/ 4103 w 4104"/>
                <a:gd name="T61" fmla="*/ 0 h 1763"/>
                <a:gd name="T62" fmla="*/ 4039 w 4104"/>
                <a:gd name="T63" fmla="*/ 5 h 1763"/>
                <a:gd name="T64" fmla="*/ 3976 w 4104"/>
                <a:gd name="T65" fmla="*/ 20 h 1763"/>
                <a:gd name="T66" fmla="*/ 3913 w 4104"/>
                <a:gd name="T67" fmla="*/ 43 h 1763"/>
                <a:gd name="T68" fmla="*/ 3852 w 4104"/>
                <a:gd name="T69" fmla="*/ 75 h 1763"/>
                <a:gd name="T70" fmla="*/ 3793 w 4104"/>
                <a:gd name="T71" fmla="*/ 116 h 1763"/>
                <a:gd name="T72" fmla="*/ 3736 w 4104"/>
                <a:gd name="T73" fmla="*/ 163 h 1763"/>
                <a:gd name="T74" fmla="*/ 3682 w 4104"/>
                <a:gd name="T75" fmla="*/ 216 h 1763"/>
                <a:gd name="T76" fmla="*/ 3632 w 4104"/>
                <a:gd name="T77" fmla="*/ 275 h 1763"/>
                <a:gd name="T78" fmla="*/ 3587 w 4104"/>
                <a:gd name="T79" fmla="*/ 340 h 1763"/>
                <a:gd name="T80" fmla="*/ 3509 w 4104"/>
                <a:gd name="T81" fmla="*/ 481 h 1763"/>
                <a:gd name="T82" fmla="*/ 3477 w 4104"/>
                <a:gd name="T83" fmla="*/ 558 h 1763"/>
                <a:gd name="T84" fmla="*/ 3453 w 4104"/>
                <a:gd name="T85" fmla="*/ 637 h 1763"/>
                <a:gd name="T86" fmla="*/ 3433 w 4104"/>
                <a:gd name="T87" fmla="*/ 717 h 1763"/>
                <a:gd name="T88" fmla="*/ 3423 w 4104"/>
                <a:gd name="T89" fmla="*/ 798 h 1763"/>
                <a:gd name="T90" fmla="*/ 3419 w 4104"/>
                <a:gd name="T91" fmla="*/ 881 h 1763"/>
                <a:gd name="T92" fmla="*/ 3423 w 4104"/>
                <a:gd name="T93" fmla="*/ 964 h 1763"/>
                <a:gd name="T94" fmla="*/ 3433 w 4104"/>
                <a:gd name="T95" fmla="*/ 1046 h 1763"/>
                <a:gd name="T96" fmla="*/ 3453 w 4104"/>
                <a:gd name="T97" fmla="*/ 1127 h 1763"/>
                <a:gd name="T98" fmla="*/ 3477 w 4104"/>
                <a:gd name="T99" fmla="*/ 1205 h 1763"/>
                <a:gd name="T100" fmla="*/ 3509 w 4104"/>
                <a:gd name="T101" fmla="*/ 1281 h 1763"/>
                <a:gd name="T102" fmla="*/ 3587 w 4104"/>
                <a:gd name="T103" fmla="*/ 1423 h 1763"/>
                <a:gd name="T104" fmla="*/ 3632 w 4104"/>
                <a:gd name="T105" fmla="*/ 1488 h 1763"/>
                <a:gd name="T106" fmla="*/ 3682 w 4104"/>
                <a:gd name="T107" fmla="*/ 1546 h 1763"/>
                <a:gd name="T108" fmla="*/ 3736 w 4104"/>
                <a:gd name="T109" fmla="*/ 1601 h 1763"/>
                <a:gd name="T110" fmla="*/ 3793 w 4104"/>
                <a:gd name="T111" fmla="*/ 1647 h 1763"/>
                <a:gd name="T112" fmla="*/ 3852 w 4104"/>
                <a:gd name="T113" fmla="*/ 1688 h 1763"/>
                <a:gd name="T114" fmla="*/ 3913 w 4104"/>
                <a:gd name="T115" fmla="*/ 1720 h 1763"/>
                <a:gd name="T116" fmla="*/ 3976 w 4104"/>
                <a:gd name="T117" fmla="*/ 1743 h 1763"/>
                <a:gd name="T118" fmla="*/ 4039 w 4104"/>
                <a:gd name="T119" fmla="*/ 1758 h 1763"/>
                <a:gd name="T120" fmla="*/ 4103 w 4104"/>
                <a:gd name="T121" fmla="*/ 1763 h 1763"/>
                <a:gd name="T122" fmla="*/ 0 w 4104"/>
                <a:gd name="T123" fmla="*/ 0 h 1763"/>
                <a:gd name="T124" fmla="*/ 4104 w 4104"/>
                <a:gd name="T125" fmla="*/ 1763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04" h="1763">
                  <a:moveTo>
                    <a:pt x="683" y="1763"/>
                  </a:moveTo>
                  <a:lnTo>
                    <a:pt x="652" y="1762"/>
                  </a:lnTo>
                  <a:lnTo>
                    <a:pt x="620" y="1758"/>
                  </a:lnTo>
                  <a:lnTo>
                    <a:pt x="588" y="1751"/>
                  </a:lnTo>
                  <a:lnTo>
                    <a:pt x="556" y="1743"/>
                  </a:lnTo>
                  <a:lnTo>
                    <a:pt x="524" y="1732"/>
                  </a:lnTo>
                  <a:lnTo>
                    <a:pt x="493" y="1720"/>
                  </a:lnTo>
                  <a:lnTo>
                    <a:pt x="462" y="1705"/>
                  </a:lnTo>
                  <a:lnTo>
                    <a:pt x="433" y="1688"/>
                  </a:lnTo>
                  <a:lnTo>
                    <a:pt x="403" y="1669"/>
                  </a:lnTo>
                  <a:lnTo>
                    <a:pt x="373" y="1647"/>
                  </a:lnTo>
                  <a:lnTo>
                    <a:pt x="344" y="1625"/>
                  </a:lnTo>
                  <a:lnTo>
                    <a:pt x="317" y="1601"/>
                  </a:lnTo>
                  <a:lnTo>
                    <a:pt x="290" y="1574"/>
                  </a:lnTo>
                  <a:lnTo>
                    <a:pt x="264" y="1546"/>
                  </a:lnTo>
                  <a:lnTo>
                    <a:pt x="238" y="1518"/>
                  </a:lnTo>
                  <a:lnTo>
                    <a:pt x="214" y="1488"/>
                  </a:lnTo>
                  <a:lnTo>
                    <a:pt x="190" y="1456"/>
                  </a:lnTo>
                  <a:lnTo>
                    <a:pt x="168" y="1423"/>
                  </a:lnTo>
                  <a:lnTo>
                    <a:pt x="126" y="1354"/>
                  </a:lnTo>
                  <a:lnTo>
                    <a:pt x="89" y="1281"/>
                  </a:lnTo>
                  <a:lnTo>
                    <a:pt x="73" y="1243"/>
                  </a:lnTo>
                  <a:lnTo>
                    <a:pt x="58" y="1205"/>
                  </a:lnTo>
                  <a:lnTo>
                    <a:pt x="46" y="1166"/>
                  </a:lnTo>
                  <a:lnTo>
                    <a:pt x="34" y="1127"/>
                  </a:lnTo>
                  <a:lnTo>
                    <a:pt x="23" y="1086"/>
                  </a:lnTo>
                  <a:lnTo>
                    <a:pt x="15" y="1046"/>
                  </a:lnTo>
                  <a:lnTo>
                    <a:pt x="8" y="1004"/>
                  </a:lnTo>
                  <a:lnTo>
                    <a:pt x="4" y="964"/>
                  </a:lnTo>
                  <a:lnTo>
                    <a:pt x="1" y="922"/>
                  </a:lnTo>
                  <a:lnTo>
                    <a:pt x="0" y="881"/>
                  </a:lnTo>
                  <a:lnTo>
                    <a:pt x="1" y="840"/>
                  </a:lnTo>
                  <a:lnTo>
                    <a:pt x="4" y="798"/>
                  </a:lnTo>
                  <a:lnTo>
                    <a:pt x="8" y="758"/>
                  </a:lnTo>
                  <a:lnTo>
                    <a:pt x="15" y="717"/>
                  </a:lnTo>
                  <a:lnTo>
                    <a:pt x="23" y="676"/>
                  </a:lnTo>
                  <a:lnTo>
                    <a:pt x="34" y="637"/>
                  </a:lnTo>
                  <a:lnTo>
                    <a:pt x="46" y="597"/>
                  </a:lnTo>
                  <a:lnTo>
                    <a:pt x="58" y="558"/>
                  </a:lnTo>
                  <a:lnTo>
                    <a:pt x="73" y="520"/>
                  </a:lnTo>
                  <a:lnTo>
                    <a:pt x="89" y="481"/>
                  </a:lnTo>
                  <a:lnTo>
                    <a:pt x="126" y="409"/>
                  </a:lnTo>
                  <a:lnTo>
                    <a:pt x="168" y="340"/>
                  </a:lnTo>
                  <a:lnTo>
                    <a:pt x="190" y="307"/>
                  </a:lnTo>
                  <a:lnTo>
                    <a:pt x="214" y="275"/>
                  </a:lnTo>
                  <a:lnTo>
                    <a:pt x="238" y="245"/>
                  </a:lnTo>
                  <a:lnTo>
                    <a:pt x="264" y="216"/>
                  </a:lnTo>
                  <a:lnTo>
                    <a:pt x="290" y="189"/>
                  </a:lnTo>
                  <a:lnTo>
                    <a:pt x="317" y="163"/>
                  </a:lnTo>
                  <a:lnTo>
                    <a:pt x="344" y="138"/>
                  </a:lnTo>
                  <a:lnTo>
                    <a:pt x="373" y="116"/>
                  </a:lnTo>
                  <a:lnTo>
                    <a:pt x="403" y="94"/>
                  </a:lnTo>
                  <a:lnTo>
                    <a:pt x="433" y="75"/>
                  </a:lnTo>
                  <a:lnTo>
                    <a:pt x="462" y="58"/>
                  </a:lnTo>
                  <a:lnTo>
                    <a:pt x="493" y="43"/>
                  </a:lnTo>
                  <a:lnTo>
                    <a:pt x="524" y="31"/>
                  </a:lnTo>
                  <a:lnTo>
                    <a:pt x="556" y="20"/>
                  </a:lnTo>
                  <a:lnTo>
                    <a:pt x="588" y="12"/>
                  </a:lnTo>
                  <a:lnTo>
                    <a:pt x="620" y="5"/>
                  </a:lnTo>
                  <a:lnTo>
                    <a:pt x="652" y="1"/>
                  </a:lnTo>
                  <a:lnTo>
                    <a:pt x="683" y="0"/>
                  </a:lnTo>
                  <a:lnTo>
                    <a:pt x="4103" y="0"/>
                  </a:lnTo>
                  <a:lnTo>
                    <a:pt x="4071" y="1"/>
                  </a:lnTo>
                  <a:lnTo>
                    <a:pt x="4039" y="5"/>
                  </a:lnTo>
                  <a:lnTo>
                    <a:pt x="4008" y="12"/>
                  </a:lnTo>
                  <a:lnTo>
                    <a:pt x="3976" y="20"/>
                  </a:lnTo>
                  <a:lnTo>
                    <a:pt x="3944" y="31"/>
                  </a:lnTo>
                  <a:lnTo>
                    <a:pt x="3913" y="43"/>
                  </a:lnTo>
                  <a:lnTo>
                    <a:pt x="3882" y="58"/>
                  </a:lnTo>
                  <a:lnTo>
                    <a:pt x="3852" y="75"/>
                  </a:lnTo>
                  <a:lnTo>
                    <a:pt x="3821" y="94"/>
                  </a:lnTo>
                  <a:lnTo>
                    <a:pt x="3793" y="116"/>
                  </a:lnTo>
                  <a:lnTo>
                    <a:pt x="3764" y="138"/>
                  </a:lnTo>
                  <a:lnTo>
                    <a:pt x="3736" y="163"/>
                  </a:lnTo>
                  <a:lnTo>
                    <a:pt x="3709" y="189"/>
                  </a:lnTo>
                  <a:lnTo>
                    <a:pt x="3682" y="216"/>
                  </a:lnTo>
                  <a:lnTo>
                    <a:pt x="3657" y="245"/>
                  </a:lnTo>
                  <a:lnTo>
                    <a:pt x="3632" y="275"/>
                  </a:lnTo>
                  <a:lnTo>
                    <a:pt x="3609" y="307"/>
                  </a:lnTo>
                  <a:lnTo>
                    <a:pt x="3587" y="340"/>
                  </a:lnTo>
                  <a:lnTo>
                    <a:pt x="3545" y="409"/>
                  </a:lnTo>
                  <a:lnTo>
                    <a:pt x="3509" y="481"/>
                  </a:lnTo>
                  <a:lnTo>
                    <a:pt x="3492" y="520"/>
                  </a:lnTo>
                  <a:lnTo>
                    <a:pt x="3477" y="558"/>
                  </a:lnTo>
                  <a:lnTo>
                    <a:pt x="3464" y="597"/>
                  </a:lnTo>
                  <a:lnTo>
                    <a:pt x="3453" y="637"/>
                  </a:lnTo>
                  <a:lnTo>
                    <a:pt x="3442" y="676"/>
                  </a:lnTo>
                  <a:lnTo>
                    <a:pt x="3433" y="717"/>
                  </a:lnTo>
                  <a:lnTo>
                    <a:pt x="3427" y="758"/>
                  </a:lnTo>
                  <a:lnTo>
                    <a:pt x="3423" y="798"/>
                  </a:lnTo>
                  <a:lnTo>
                    <a:pt x="3420" y="840"/>
                  </a:lnTo>
                  <a:lnTo>
                    <a:pt x="3419" y="881"/>
                  </a:lnTo>
                  <a:lnTo>
                    <a:pt x="3420" y="922"/>
                  </a:lnTo>
                  <a:lnTo>
                    <a:pt x="3423" y="964"/>
                  </a:lnTo>
                  <a:lnTo>
                    <a:pt x="3427" y="1004"/>
                  </a:lnTo>
                  <a:lnTo>
                    <a:pt x="3433" y="1046"/>
                  </a:lnTo>
                  <a:lnTo>
                    <a:pt x="3442" y="1086"/>
                  </a:lnTo>
                  <a:lnTo>
                    <a:pt x="3453" y="1127"/>
                  </a:lnTo>
                  <a:lnTo>
                    <a:pt x="3464" y="1166"/>
                  </a:lnTo>
                  <a:lnTo>
                    <a:pt x="3477" y="1205"/>
                  </a:lnTo>
                  <a:lnTo>
                    <a:pt x="3492" y="1243"/>
                  </a:lnTo>
                  <a:lnTo>
                    <a:pt x="3509" y="1281"/>
                  </a:lnTo>
                  <a:lnTo>
                    <a:pt x="3545" y="1354"/>
                  </a:lnTo>
                  <a:lnTo>
                    <a:pt x="3587" y="1423"/>
                  </a:lnTo>
                  <a:lnTo>
                    <a:pt x="3609" y="1456"/>
                  </a:lnTo>
                  <a:lnTo>
                    <a:pt x="3632" y="1488"/>
                  </a:lnTo>
                  <a:lnTo>
                    <a:pt x="3657" y="1518"/>
                  </a:lnTo>
                  <a:lnTo>
                    <a:pt x="3682" y="1546"/>
                  </a:lnTo>
                  <a:lnTo>
                    <a:pt x="3709" y="1574"/>
                  </a:lnTo>
                  <a:lnTo>
                    <a:pt x="3736" y="1601"/>
                  </a:lnTo>
                  <a:lnTo>
                    <a:pt x="3764" y="1625"/>
                  </a:lnTo>
                  <a:lnTo>
                    <a:pt x="3793" y="1647"/>
                  </a:lnTo>
                  <a:lnTo>
                    <a:pt x="3821" y="1669"/>
                  </a:lnTo>
                  <a:lnTo>
                    <a:pt x="3852" y="1688"/>
                  </a:lnTo>
                  <a:lnTo>
                    <a:pt x="3882" y="1705"/>
                  </a:lnTo>
                  <a:lnTo>
                    <a:pt x="3913" y="1720"/>
                  </a:lnTo>
                  <a:lnTo>
                    <a:pt x="3944" y="1732"/>
                  </a:lnTo>
                  <a:lnTo>
                    <a:pt x="3976" y="1743"/>
                  </a:lnTo>
                  <a:lnTo>
                    <a:pt x="4008" y="1751"/>
                  </a:lnTo>
                  <a:lnTo>
                    <a:pt x="4039" y="1758"/>
                  </a:lnTo>
                  <a:lnTo>
                    <a:pt x="4071" y="1762"/>
                  </a:lnTo>
                  <a:lnTo>
                    <a:pt x="4103" y="1763"/>
                  </a:lnTo>
                  <a:lnTo>
                    <a:pt x="683" y="1763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4104" y="1763"/>
                  </a:moveTo>
                  <a:lnTo>
                    <a:pt x="4104" y="1763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sz="120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647830" y="4889636"/>
              <a:ext cx="1489416" cy="674593"/>
            </a:xfrm>
            <a:custGeom>
              <a:avLst/>
              <a:gdLst>
                <a:gd name="T0" fmla="*/ 652 w 4103"/>
                <a:gd name="T1" fmla="*/ 1762 h 1763"/>
                <a:gd name="T2" fmla="*/ 588 w 4103"/>
                <a:gd name="T3" fmla="*/ 1751 h 1763"/>
                <a:gd name="T4" fmla="*/ 524 w 4103"/>
                <a:gd name="T5" fmla="*/ 1732 h 1763"/>
                <a:gd name="T6" fmla="*/ 462 w 4103"/>
                <a:gd name="T7" fmla="*/ 1705 h 1763"/>
                <a:gd name="T8" fmla="*/ 403 w 4103"/>
                <a:gd name="T9" fmla="*/ 1669 h 1763"/>
                <a:gd name="T10" fmla="*/ 344 w 4103"/>
                <a:gd name="T11" fmla="*/ 1625 h 1763"/>
                <a:gd name="T12" fmla="*/ 290 w 4103"/>
                <a:gd name="T13" fmla="*/ 1574 h 1763"/>
                <a:gd name="T14" fmla="*/ 238 w 4103"/>
                <a:gd name="T15" fmla="*/ 1518 h 1763"/>
                <a:gd name="T16" fmla="*/ 190 w 4103"/>
                <a:gd name="T17" fmla="*/ 1456 h 1763"/>
                <a:gd name="T18" fmla="*/ 126 w 4103"/>
                <a:gd name="T19" fmla="*/ 1354 h 1763"/>
                <a:gd name="T20" fmla="*/ 73 w 4103"/>
                <a:gd name="T21" fmla="*/ 1243 h 1763"/>
                <a:gd name="T22" fmla="*/ 46 w 4103"/>
                <a:gd name="T23" fmla="*/ 1166 h 1763"/>
                <a:gd name="T24" fmla="*/ 23 w 4103"/>
                <a:gd name="T25" fmla="*/ 1086 h 1763"/>
                <a:gd name="T26" fmla="*/ 8 w 4103"/>
                <a:gd name="T27" fmla="*/ 1004 h 1763"/>
                <a:gd name="T28" fmla="*/ 1 w 4103"/>
                <a:gd name="T29" fmla="*/ 922 h 1763"/>
                <a:gd name="T30" fmla="*/ 1 w 4103"/>
                <a:gd name="T31" fmla="*/ 840 h 1763"/>
                <a:gd name="T32" fmla="*/ 8 w 4103"/>
                <a:gd name="T33" fmla="*/ 758 h 1763"/>
                <a:gd name="T34" fmla="*/ 23 w 4103"/>
                <a:gd name="T35" fmla="*/ 676 h 1763"/>
                <a:gd name="T36" fmla="*/ 46 w 4103"/>
                <a:gd name="T37" fmla="*/ 597 h 1763"/>
                <a:gd name="T38" fmla="*/ 73 w 4103"/>
                <a:gd name="T39" fmla="*/ 520 h 1763"/>
                <a:gd name="T40" fmla="*/ 126 w 4103"/>
                <a:gd name="T41" fmla="*/ 409 h 1763"/>
                <a:gd name="T42" fmla="*/ 190 w 4103"/>
                <a:gd name="T43" fmla="*/ 307 h 1763"/>
                <a:gd name="T44" fmla="*/ 238 w 4103"/>
                <a:gd name="T45" fmla="*/ 245 h 1763"/>
                <a:gd name="T46" fmla="*/ 290 w 4103"/>
                <a:gd name="T47" fmla="*/ 189 h 1763"/>
                <a:gd name="T48" fmla="*/ 344 w 4103"/>
                <a:gd name="T49" fmla="*/ 138 h 1763"/>
                <a:gd name="T50" fmla="*/ 403 w 4103"/>
                <a:gd name="T51" fmla="*/ 94 h 1763"/>
                <a:gd name="T52" fmla="*/ 462 w 4103"/>
                <a:gd name="T53" fmla="*/ 58 h 1763"/>
                <a:gd name="T54" fmla="*/ 524 w 4103"/>
                <a:gd name="T55" fmla="*/ 31 h 1763"/>
                <a:gd name="T56" fmla="*/ 588 w 4103"/>
                <a:gd name="T57" fmla="*/ 12 h 1763"/>
                <a:gd name="T58" fmla="*/ 652 w 4103"/>
                <a:gd name="T59" fmla="*/ 1 h 1763"/>
                <a:gd name="T60" fmla="*/ 4103 w 4103"/>
                <a:gd name="T61" fmla="*/ 0 h 1763"/>
                <a:gd name="T62" fmla="*/ 4039 w 4103"/>
                <a:gd name="T63" fmla="*/ 5 h 1763"/>
                <a:gd name="T64" fmla="*/ 3976 w 4103"/>
                <a:gd name="T65" fmla="*/ 20 h 1763"/>
                <a:gd name="T66" fmla="*/ 3913 w 4103"/>
                <a:gd name="T67" fmla="*/ 43 h 1763"/>
                <a:gd name="T68" fmla="*/ 3852 w 4103"/>
                <a:gd name="T69" fmla="*/ 75 h 1763"/>
                <a:gd name="T70" fmla="*/ 3793 w 4103"/>
                <a:gd name="T71" fmla="*/ 116 h 1763"/>
                <a:gd name="T72" fmla="*/ 3736 w 4103"/>
                <a:gd name="T73" fmla="*/ 163 h 1763"/>
                <a:gd name="T74" fmla="*/ 3682 w 4103"/>
                <a:gd name="T75" fmla="*/ 216 h 1763"/>
                <a:gd name="T76" fmla="*/ 3632 w 4103"/>
                <a:gd name="T77" fmla="*/ 275 h 1763"/>
                <a:gd name="T78" fmla="*/ 3587 w 4103"/>
                <a:gd name="T79" fmla="*/ 340 h 1763"/>
                <a:gd name="T80" fmla="*/ 3509 w 4103"/>
                <a:gd name="T81" fmla="*/ 481 h 1763"/>
                <a:gd name="T82" fmla="*/ 3477 w 4103"/>
                <a:gd name="T83" fmla="*/ 558 h 1763"/>
                <a:gd name="T84" fmla="*/ 3453 w 4103"/>
                <a:gd name="T85" fmla="*/ 637 h 1763"/>
                <a:gd name="T86" fmla="*/ 3433 w 4103"/>
                <a:gd name="T87" fmla="*/ 717 h 1763"/>
                <a:gd name="T88" fmla="*/ 3423 w 4103"/>
                <a:gd name="T89" fmla="*/ 798 h 1763"/>
                <a:gd name="T90" fmla="*/ 3419 w 4103"/>
                <a:gd name="T91" fmla="*/ 881 h 1763"/>
                <a:gd name="T92" fmla="*/ 3423 w 4103"/>
                <a:gd name="T93" fmla="*/ 964 h 1763"/>
                <a:gd name="T94" fmla="*/ 3433 w 4103"/>
                <a:gd name="T95" fmla="*/ 1046 h 1763"/>
                <a:gd name="T96" fmla="*/ 3453 w 4103"/>
                <a:gd name="T97" fmla="*/ 1127 h 1763"/>
                <a:gd name="T98" fmla="*/ 3477 w 4103"/>
                <a:gd name="T99" fmla="*/ 1205 h 1763"/>
                <a:gd name="T100" fmla="*/ 3509 w 4103"/>
                <a:gd name="T101" fmla="*/ 1281 h 1763"/>
                <a:gd name="T102" fmla="*/ 3587 w 4103"/>
                <a:gd name="T103" fmla="*/ 1423 h 1763"/>
                <a:gd name="T104" fmla="*/ 3632 w 4103"/>
                <a:gd name="T105" fmla="*/ 1488 h 1763"/>
                <a:gd name="T106" fmla="*/ 3682 w 4103"/>
                <a:gd name="T107" fmla="*/ 1546 h 1763"/>
                <a:gd name="T108" fmla="*/ 3736 w 4103"/>
                <a:gd name="T109" fmla="*/ 1601 h 1763"/>
                <a:gd name="T110" fmla="*/ 3793 w 4103"/>
                <a:gd name="T111" fmla="*/ 1647 h 1763"/>
                <a:gd name="T112" fmla="*/ 3852 w 4103"/>
                <a:gd name="T113" fmla="*/ 1688 h 1763"/>
                <a:gd name="T114" fmla="*/ 3913 w 4103"/>
                <a:gd name="T115" fmla="*/ 1720 h 1763"/>
                <a:gd name="T116" fmla="*/ 3976 w 4103"/>
                <a:gd name="T117" fmla="*/ 1743 h 1763"/>
                <a:gd name="T118" fmla="*/ 4039 w 4103"/>
                <a:gd name="T119" fmla="*/ 1758 h 1763"/>
                <a:gd name="T120" fmla="*/ 4103 w 4103"/>
                <a:gd name="T121" fmla="*/ 1763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03" h="1763">
                  <a:moveTo>
                    <a:pt x="683" y="1763"/>
                  </a:moveTo>
                  <a:lnTo>
                    <a:pt x="652" y="1762"/>
                  </a:lnTo>
                  <a:lnTo>
                    <a:pt x="620" y="1758"/>
                  </a:lnTo>
                  <a:lnTo>
                    <a:pt x="588" y="1751"/>
                  </a:lnTo>
                  <a:lnTo>
                    <a:pt x="556" y="1743"/>
                  </a:lnTo>
                  <a:lnTo>
                    <a:pt x="524" y="1732"/>
                  </a:lnTo>
                  <a:lnTo>
                    <a:pt x="493" y="1720"/>
                  </a:lnTo>
                  <a:lnTo>
                    <a:pt x="462" y="1705"/>
                  </a:lnTo>
                  <a:lnTo>
                    <a:pt x="433" y="1688"/>
                  </a:lnTo>
                  <a:lnTo>
                    <a:pt x="403" y="1669"/>
                  </a:lnTo>
                  <a:lnTo>
                    <a:pt x="373" y="1647"/>
                  </a:lnTo>
                  <a:lnTo>
                    <a:pt x="344" y="1625"/>
                  </a:lnTo>
                  <a:lnTo>
                    <a:pt x="317" y="1601"/>
                  </a:lnTo>
                  <a:lnTo>
                    <a:pt x="290" y="1574"/>
                  </a:lnTo>
                  <a:lnTo>
                    <a:pt x="264" y="1546"/>
                  </a:lnTo>
                  <a:lnTo>
                    <a:pt x="238" y="1518"/>
                  </a:lnTo>
                  <a:lnTo>
                    <a:pt x="214" y="1488"/>
                  </a:lnTo>
                  <a:lnTo>
                    <a:pt x="190" y="1456"/>
                  </a:lnTo>
                  <a:lnTo>
                    <a:pt x="168" y="1423"/>
                  </a:lnTo>
                  <a:lnTo>
                    <a:pt x="126" y="1354"/>
                  </a:lnTo>
                  <a:lnTo>
                    <a:pt x="89" y="1281"/>
                  </a:lnTo>
                  <a:lnTo>
                    <a:pt x="73" y="1243"/>
                  </a:lnTo>
                  <a:lnTo>
                    <a:pt x="58" y="1205"/>
                  </a:lnTo>
                  <a:lnTo>
                    <a:pt x="46" y="1166"/>
                  </a:lnTo>
                  <a:lnTo>
                    <a:pt x="34" y="1127"/>
                  </a:lnTo>
                  <a:lnTo>
                    <a:pt x="23" y="1086"/>
                  </a:lnTo>
                  <a:lnTo>
                    <a:pt x="15" y="1046"/>
                  </a:lnTo>
                  <a:lnTo>
                    <a:pt x="8" y="1004"/>
                  </a:lnTo>
                  <a:lnTo>
                    <a:pt x="4" y="964"/>
                  </a:lnTo>
                  <a:lnTo>
                    <a:pt x="1" y="922"/>
                  </a:lnTo>
                  <a:lnTo>
                    <a:pt x="0" y="881"/>
                  </a:lnTo>
                  <a:lnTo>
                    <a:pt x="1" y="840"/>
                  </a:lnTo>
                  <a:lnTo>
                    <a:pt x="4" y="798"/>
                  </a:lnTo>
                  <a:lnTo>
                    <a:pt x="8" y="758"/>
                  </a:lnTo>
                  <a:lnTo>
                    <a:pt x="15" y="717"/>
                  </a:lnTo>
                  <a:lnTo>
                    <a:pt x="23" y="676"/>
                  </a:lnTo>
                  <a:lnTo>
                    <a:pt x="34" y="637"/>
                  </a:lnTo>
                  <a:lnTo>
                    <a:pt x="46" y="597"/>
                  </a:lnTo>
                  <a:lnTo>
                    <a:pt x="58" y="558"/>
                  </a:lnTo>
                  <a:lnTo>
                    <a:pt x="73" y="520"/>
                  </a:lnTo>
                  <a:lnTo>
                    <a:pt x="89" y="481"/>
                  </a:lnTo>
                  <a:lnTo>
                    <a:pt x="126" y="409"/>
                  </a:lnTo>
                  <a:lnTo>
                    <a:pt x="168" y="340"/>
                  </a:lnTo>
                  <a:lnTo>
                    <a:pt x="190" y="307"/>
                  </a:lnTo>
                  <a:lnTo>
                    <a:pt x="214" y="275"/>
                  </a:lnTo>
                  <a:lnTo>
                    <a:pt x="238" y="245"/>
                  </a:lnTo>
                  <a:lnTo>
                    <a:pt x="264" y="216"/>
                  </a:lnTo>
                  <a:lnTo>
                    <a:pt x="290" y="189"/>
                  </a:lnTo>
                  <a:lnTo>
                    <a:pt x="317" y="163"/>
                  </a:lnTo>
                  <a:lnTo>
                    <a:pt x="344" y="138"/>
                  </a:lnTo>
                  <a:lnTo>
                    <a:pt x="373" y="116"/>
                  </a:lnTo>
                  <a:lnTo>
                    <a:pt x="403" y="94"/>
                  </a:lnTo>
                  <a:lnTo>
                    <a:pt x="433" y="75"/>
                  </a:lnTo>
                  <a:lnTo>
                    <a:pt x="462" y="58"/>
                  </a:lnTo>
                  <a:lnTo>
                    <a:pt x="493" y="43"/>
                  </a:lnTo>
                  <a:lnTo>
                    <a:pt x="524" y="31"/>
                  </a:lnTo>
                  <a:lnTo>
                    <a:pt x="556" y="20"/>
                  </a:lnTo>
                  <a:lnTo>
                    <a:pt x="588" y="12"/>
                  </a:lnTo>
                  <a:lnTo>
                    <a:pt x="620" y="5"/>
                  </a:lnTo>
                  <a:lnTo>
                    <a:pt x="652" y="1"/>
                  </a:lnTo>
                  <a:lnTo>
                    <a:pt x="683" y="0"/>
                  </a:lnTo>
                  <a:lnTo>
                    <a:pt x="4103" y="0"/>
                  </a:lnTo>
                  <a:lnTo>
                    <a:pt x="4071" y="1"/>
                  </a:lnTo>
                  <a:lnTo>
                    <a:pt x="4039" y="5"/>
                  </a:lnTo>
                  <a:lnTo>
                    <a:pt x="4008" y="12"/>
                  </a:lnTo>
                  <a:lnTo>
                    <a:pt x="3976" y="20"/>
                  </a:lnTo>
                  <a:lnTo>
                    <a:pt x="3944" y="31"/>
                  </a:lnTo>
                  <a:lnTo>
                    <a:pt x="3913" y="43"/>
                  </a:lnTo>
                  <a:lnTo>
                    <a:pt x="3882" y="58"/>
                  </a:lnTo>
                  <a:lnTo>
                    <a:pt x="3852" y="75"/>
                  </a:lnTo>
                  <a:lnTo>
                    <a:pt x="3821" y="94"/>
                  </a:lnTo>
                  <a:lnTo>
                    <a:pt x="3793" y="116"/>
                  </a:lnTo>
                  <a:lnTo>
                    <a:pt x="3764" y="138"/>
                  </a:lnTo>
                  <a:lnTo>
                    <a:pt x="3736" y="163"/>
                  </a:lnTo>
                  <a:lnTo>
                    <a:pt x="3709" y="189"/>
                  </a:lnTo>
                  <a:lnTo>
                    <a:pt x="3682" y="216"/>
                  </a:lnTo>
                  <a:lnTo>
                    <a:pt x="3657" y="245"/>
                  </a:lnTo>
                  <a:lnTo>
                    <a:pt x="3632" y="275"/>
                  </a:lnTo>
                  <a:lnTo>
                    <a:pt x="3609" y="307"/>
                  </a:lnTo>
                  <a:lnTo>
                    <a:pt x="3587" y="340"/>
                  </a:lnTo>
                  <a:lnTo>
                    <a:pt x="3545" y="409"/>
                  </a:lnTo>
                  <a:lnTo>
                    <a:pt x="3509" y="481"/>
                  </a:lnTo>
                  <a:lnTo>
                    <a:pt x="3492" y="520"/>
                  </a:lnTo>
                  <a:lnTo>
                    <a:pt x="3477" y="558"/>
                  </a:lnTo>
                  <a:lnTo>
                    <a:pt x="3464" y="597"/>
                  </a:lnTo>
                  <a:lnTo>
                    <a:pt x="3453" y="637"/>
                  </a:lnTo>
                  <a:lnTo>
                    <a:pt x="3442" y="676"/>
                  </a:lnTo>
                  <a:lnTo>
                    <a:pt x="3433" y="717"/>
                  </a:lnTo>
                  <a:lnTo>
                    <a:pt x="3427" y="758"/>
                  </a:lnTo>
                  <a:lnTo>
                    <a:pt x="3423" y="798"/>
                  </a:lnTo>
                  <a:lnTo>
                    <a:pt x="3420" y="840"/>
                  </a:lnTo>
                  <a:lnTo>
                    <a:pt x="3419" y="881"/>
                  </a:lnTo>
                  <a:lnTo>
                    <a:pt x="3420" y="922"/>
                  </a:lnTo>
                  <a:lnTo>
                    <a:pt x="3423" y="964"/>
                  </a:lnTo>
                  <a:lnTo>
                    <a:pt x="3427" y="1004"/>
                  </a:lnTo>
                  <a:lnTo>
                    <a:pt x="3433" y="1046"/>
                  </a:lnTo>
                  <a:lnTo>
                    <a:pt x="3442" y="1086"/>
                  </a:lnTo>
                  <a:lnTo>
                    <a:pt x="3453" y="1127"/>
                  </a:lnTo>
                  <a:lnTo>
                    <a:pt x="3464" y="1166"/>
                  </a:lnTo>
                  <a:lnTo>
                    <a:pt x="3477" y="1205"/>
                  </a:lnTo>
                  <a:lnTo>
                    <a:pt x="3492" y="1243"/>
                  </a:lnTo>
                  <a:lnTo>
                    <a:pt x="3509" y="1281"/>
                  </a:lnTo>
                  <a:lnTo>
                    <a:pt x="3545" y="1354"/>
                  </a:lnTo>
                  <a:lnTo>
                    <a:pt x="3587" y="1423"/>
                  </a:lnTo>
                  <a:lnTo>
                    <a:pt x="3609" y="1456"/>
                  </a:lnTo>
                  <a:lnTo>
                    <a:pt x="3632" y="1488"/>
                  </a:lnTo>
                  <a:lnTo>
                    <a:pt x="3657" y="1518"/>
                  </a:lnTo>
                  <a:lnTo>
                    <a:pt x="3682" y="1546"/>
                  </a:lnTo>
                  <a:lnTo>
                    <a:pt x="3709" y="1574"/>
                  </a:lnTo>
                  <a:lnTo>
                    <a:pt x="3736" y="1601"/>
                  </a:lnTo>
                  <a:lnTo>
                    <a:pt x="3764" y="1625"/>
                  </a:lnTo>
                  <a:lnTo>
                    <a:pt x="3793" y="1647"/>
                  </a:lnTo>
                  <a:lnTo>
                    <a:pt x="3821" y="1669"/>
                  </a:lnTo>
                  <a:lnTo>
                    <a:pt x="3852" y="1688"/>
                  </a:lnTo>
                  <a:lnTo>
                    <a:pt x="3882" y="1705"/>
                  </a:lnTo>
                  <a:lnTo>
                    <a:pt x="3913" y="1720"/>
                  </a:lnTo>
                  <a:lnTo>
                    <a:pt x="3944" y="1732"/>
                  </a:lnTo>
                  <a:lnTo>
                    <a:pt x="3976" y="1743"/>
                  </a:lnTo>
                  <a:lnTo>
                    <a:pt x="4008" y="1751"/>
                  </a:lnTo>
                  <a:lnTo>
                    <a:pt x="4039" y="1758"/>
                  </a:lnTo>
                  <a:lnTo>
                    <a:pt x="4071" y="1762"/>
                  </a:lnTo>
                  <a:lnTo>
                    <a:pt x="4103" y="1763"/>
                  </a:lnTo>
                  <a:lnTo>
                    <a:pt x="683" y="176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sz="1200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5647831" y="488963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sz="1200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6925438" y="5534863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sz="1200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5701919" y="5056429"/>
              <a:ext cx="117339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Publicly available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6647535" y="5056429"/>
              <a:ext cx="4328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5701919" y="5223222"/>
              <a:ext cx="11926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spatial databases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6765037" y="1760064"/>
            <a:ext cx="15597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E458E"/>
                </a:solidFill>
                <a:effectLst/>
                <a:latin typeface="Arial" panose="020B0604020202020204" pitchFamily="34" charset="0"/>
              </a:rPr>
              <a:t>Computer Cartography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3363058" y="5227612"/>
            <a:ext cx="1721625" cy="351459"/>
            <a:chOff x="3363058" y="5227612"/>
            <a:chExt cx="1721625" cy="351459"/>
          </a:xfrm>
        </p:grpSpPr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3363058" y="5227612"/>
              <a:ext cx="172162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Spatial Decision Support 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363058" y="5394405"/>
              <a:ext cx="63318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Systems 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1" name="Line 29"/>
          <p:cNvSpPr>
            <a:spLocks noChangeShapeType="1"/>
          </p:cNvSpPr>
          <p:nvPr/>
        </p:nvSpPr>
        <p:spPr bwMode="auto">
          <a:xfrm flipH="1">
            <a:off x="4510513" y="1977649"/>
            <a:ext cx="781567" cy="62547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sz="1200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1290909" y="2054147"/>
            <a:ext cx="248062" cy="34456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sz="1200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1787030" y="2870556"/>
            <a:ext cx="318936" cy="43015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sz="1200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3930054" y="2644508"/>
            <a:ext cx="159338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602B"/>
                </a:solidFill>
                <a:effectLst/>
                <a:latin typeface="Arial" panose="020B0604020202020204" pitchFamily="34" charset="0"/>
              </a:rPr>
              <a:t>Database management</a:t>
            </a: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H="1">
            <a:off x="3363058" y="2870556"/>
            <a:ext cx="776893" cy="39911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sz="1200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H="1">
            <a:off x="5977389" y="2010253"/>
            <a:ext cx="981621" cy="119169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sz="1200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2495777" y="3601375"/>
            <a:ext cx="1063119" cy="150333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sz="1200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H="1">
            <a:off x="4303078" y="3730860"/>
            <a:ext cx="1380189" cy="132995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sz="1200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 flipH="1" flipV="1">
            <a:off x="6569199" y="3507318"/>
            <a:ext cx="850495" cy="56590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sz="1200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flipH="1">
            <a:off x="6762889" y="4340344"/>
            <a:ext cx="496122" cy="47185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sz="1200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 flipH="1">
            <a:off x="5242167" y="5319787"/>
            <a:ext cx="334788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sz="1200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 flipH="1">
            <a:off x="1609844" y="3643074"/>
            <a:ext cx="673309" cy="124656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sz="1200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794787" y="4503377"/>
            <a:ext cx="283498" cy="43015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sz="1200"/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882447" y="5025704"/>
            <a:ext cx="168315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Group Support Systems 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1201384" y="2449184"/>
            <a:ext cx="1269578" cy="351460"/>
            <a:chOff x="1201384" y="2449184"/>
            <a:chExt cx="1269578" cy="351460"/>
          </a:xfrm>
        </p:grpSpPr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1201384" y="2449184"/>
              <a:ext cx="119423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panose="020B0604020202020204" pitchFamily="34" charset="0"/>
                </a:rPr>
                <a:t>Optimization and </a:t>
              </a: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1201384" y="2615978"/>
              <a:ext cx="12695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panose="020B0604020202020204" pitchFamily="34" charset="0"/>
                </a:rPr>
                <a:t>simulation models </a:t>
              </a:r>
            </a:p>
          </p:txBody>
        </p:sp>
      </p:grpSp>
      <p:sp>
        <p:nvSpPr>
          <p:cNvPr id="80" name="Line 78"/>
          <p:cNvSpPr>
            <a:spLocks noChangeShapeType="1"/>
          </p:cNvSpPr>
          <p:nvPr/>
        </p:nvSpPr>
        <p:spPr bwMode="auto">
          <a:xfrm>
            <a:off x="5771671" y="1944730"/>
            <a:ext cx="24643" cy="125721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sz="1200"/>
          </a:p>
        </p:txBody>
      </p:sp>
      <p:sp>
        <p:nvSpPr>
          <p:cNvPr id="81" name="Rectangle 79"/>
          <p:cNvSpPr>
            <a:spLocks noChangeArrowheads="1"/>
          </p:cNvSpPr>
          <p:nvPr/>
        </p:nvSpPr>
        <p:spPr bwMode="auto">
          <a:xfrm>
            <a:off x="6942225" y="2688401"/>
            <a:ext cx="106439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E458E"/>
                </a:solidFill>
                <a:effectLst/>
                <a:latin typeface="Arial" panose="020B0604020202020204" pitchFamily="34" charset="0"/>
              </a:rPr>
              <a:t>Spatial analysis</a:t>
            </a:r>
          </a:p>
        </p:txBody>
      </p:sp>
      <p:sp>
        <p:nvSpPr>
          <p:cNvPr id="82" name="Line 80"/>
          <p:cNvSpPr>
            <a:spLocks noChangeShapeType="1"/>
          </p:cNvSpPr>
          <p:nvPr/>
        </p:nvSpPr>
        <p:spPr bwMode="auto">
          <a:xfrm flipH="1">
            <a:off x="6250264" y="2826664"/>
            <a:ext cx="637871" cy="38845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sz="1200"/>
          </a:p>
        </p:txBody>
      </p:sp>
      <p:grpSp>
        <p:nvGrpSpPr>
          <p:cNvPr id="99" name="Group 98"/>
          <p:cNvGrpSpPr/>
          <p:nvPr/>
        </p:nvGrpSpPr>
        <p:grpSpPr>
          <a:xfrm>
            <a:off x="3965492" y="4110534"/>
            <a:ext cx="621965" cy="351459"/>
            <a:chOff x="3965492" y="4110534"/>
            <a:chExt cx="621965" cy="351459"/>
          </a:xfrm>
        </p:grpSpPr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3965492" y="4110534"/>
              <a:ext cx="62196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8E458E"/>
                  </a:solidFill>
                  <a:effectLst/>
                  <a:latin typeface="Arial" panose="020B0604020202020204" pitchFamily="34" charset="0"/>
                </a:rPr>
                <a:t>Location </a:t>
              </a:r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3965492" y="4277327"/>
              <a:ext cx="54502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8E458E"/>
                  </a:solidFill>
                  <a:effectLst/>
                  <a:latin typeface="Arial" panose="020B0604020202020204" pitchFamily="34" charset="0"/>
                </a:rPr>
                <a:t>Science</a:t>
              </a:r>
            </a:p>
          </p:txBody>
        </p:sp>
      </p:grpSp>
      <p:sp>
        <p:nvSpPr>
          <p:cNvPr id="88" name="Line 86"/>
          <p:cNvSpPr>
            <a:spLocks noChangeShapeType="1"/>
          </p:cNvSpPr>
          <p:nvPr/>
        </p:nvSpPr>
        <p:spPr bwMode="auto">
          <a:xfrm flipH="1">
            <a:off x="3913268" y="4492953"/>
            <a:ext cx="226682" cy="61175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sz="1200"/>
          </a:p>
        </p:txBody>
      </p:sp>
      <p:grpSp>
        <p:nvGrpSpPr>
          <p:cNvPr id="95" name="Group 94"/>
          <p:cNvGrpSpPr/>
          <p:nvPr/>
        </p:nvGrpSpPr>
        <p:grpSpPr>
          <a:xfrm>
            <a:off x="5595608" y="3221701"/>
            <a:ext cx="932948" cy="542709"/>
            <a:chOff x="5595608" y="3221701"/>
            <a:chExt cx="932948" cy="542709"/>
          </a:xfrm>
        </p:grpSpPr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5595608" y="3221701"/>
              <a:ext cx="83516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8E458E"/>
                  </a:solidFill>
                  <a:effectLst/>
                  <a:latin typeface="Arial" panose="020B0604020202020204" pitchFamily="34" charset="0"/>
                </a:rPr>
                <a:t>Geographic 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5595608" y="3388495"/>
              <a:ext cx="9329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8E458E"/>
                  </a:solidFill>
                  <a:effectLst/>
                  <a:latin typeface="Arial" panose="020B0604020202020204" pitchFamily="34" charset="0"/>
                </a:rPr>
                <a:t>Info. Systems</a:t>
              </a:r>
            </a:p>
          </p:txBody>
        </p:sp>
        <p:sp>
          <p:nvSpPr>
            <p:cNvPr id="90" name="Rectangle 25"/>
            <p:cNvSpPr>
              <a:spLocks noChangeArrowheads="1"/>
            </p:cNvSpPr>
            <p:nvPr/>
          </p:nvSpPr>
          <p:spPr bwMode="auto">
            <a:xfrm>
              <a:off x="5612069" y="3579744"/>
              <a:ext cx="48250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dirty="0">
                  <a:ln>
                    <a:noFill/>
                  </a:ln>
                  <a:solidFill>
                    <a:srgbClr val="8E458E"/>
                  </a:solidFill>
                  <a:effectLst/>
                  <a:latin typeface="Arial" panose="020B0604020202020204" pitchFamily="34" charset="0"/>
                </a:rPr>
                <a:t>     GIS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E458E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981004" y="3375327"/>
            <a:ext cx="1843453" cy="406211"/>
            <a:chOff x="1981004" y="3375327"/>
            <a:chExt cx="1843453" cy="406211"/>
          </a:xfrm>
        </p:grpSpPr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981004" y="3375327"/>
              <a:ext cx="184345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latin typeface="Arial" panose="020B0604020202020204" pitchFamily="34" charset="0"/>
                </a:rPr>
                <a:t>Decision Support Systems </a:t>
              </a:r>
            </a:p>
          </p:txBody>
        </p:sp>
        <p:sp>
          <p:nvSpPr>
            <p:cNvPr id="91" name="Rectangle 25"/>
            <p:cNvSpPr>
              <a:spLocks noChangeArrowheads="1"/>
            </p:cNvSpPr>
            <p:nvPr/>
          </p:nvSpPr>
          <p:spPr bwMode="auto">
            <a:xfrm>
              <a:off x="2470962" y="3596872"/>
              <a:ext cx="53219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dirty="0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latin typeface="Arial" panose="020B0604020202020204" pitchFamily="34" charset="0"/>
                </a:rPr>
                <a:t>     DSS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123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5" grpId="0"/>
      <p:bldP spid="31" grpId="0" animBg="1"/>
      <p:bldP spid="32" grpId="0" animBg="1"/>
      <p:bldP spid="33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8" grpId="0" animBg="1"/>
      <p:bldP spid="49" grpId="0" animBg="1"/>
      <p:bldP spid="51" grpId="0"/>
      <p:bldP spid="80" grpId="0" animBg="1"/>
      <p:bldP spid="81" grpId="0"/>
      <p:bldP spid="82" grpId="0" animBg="1"/>
      <p:bldP spid="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SDSS publications in Scopus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/>
              <a:t>Traditional areas</a:t>
            </a:r>
          </a:p>
          <a:p>
            <a:pPr lvl="1"/>
            <a:r>
              <a:rPr lang="en-IE" dirty="0"/>
              <a:t>transportation</a:t>
            </a:r>
          </a:p>
          <a:p>
            <a:pPr lvl="1"/>
            <a:r>
              <a:rPr lang="en-IE" dirty="0"/>
              <a:t>planning </a:t>
            </a:r>
          </a:p>
          <a:p>
            <a:r>
              <a:rPr lang="en-IE" dirty="0"/>
              <a:t>Newer examples </a:t>
            </a:r>
          </a:p>
          <a:p>
            <a:pPr lvl="1"/>
            <a:r>
              <a:rPr lang="en-IE" dirty="0"/>
              <a:t>Environmental management </a:t>
            </a:r>
          </a:p>
        </p:txBody>
      </p:sp>
      <p:sp>
        <p:nvSpPr>
          <p:cNvPr id="7" name="Oval 6"/>
          <p:cNvSpPr/>
          <p:nvPr/>
        </p:nvSpPr>
        <p:spPr>
          <a:xfrm>
            <a:off x="8172400" y="1772817"/>
            <a:ext cx="216024" cy="216023"/>
          </a:xfrm>
          <a:prstGeom prst="ellipse">
            <a:avLst/>
          </a:prstGeom>
          <a:solidFill>
            <a:srgbClr val="DE86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DE86D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172400" y="3212976"/>
            <a:ext cx="216024" cy="216023"/>
          </a:xfrm>
          <a:prstGeom prst="ellipse">
            <a:avLst/>
          </a:prstGeom>
          <a:solidFill>
            <a:srgbClr val="E5E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DE86D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511952" y="3212976"/>
            <a:ext cx="216024" cy="216023"/>
          </a:xfrm>
          <a:prstGeom prst="ellipse">
            <a:avLst/>
          </a:prstGeom>
          <a:solidFill>
            <a:srgbClr val="3CD9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3CD93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340768"/>
            <a:ext cx="5256584" cy="470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37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SDSS contribution to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Faster decisions </a:t>
            </a:r>
          </a:p>
          <a:p>
            <a:pPr lvl="1"/>
            <a:r>
              <a:rPr lang="en-IE" dirty="0"/>
              <a:t>Emergency response</a:t>
            </a:r>
          </a:p>
          <a:p>
            <a:r>
              <a:rPr lang="en-IE" dirty="0"/>
              <a:t>Access to more data </a:t>
            </a:r>
          </a:p>
          <a:p>
            <a:pPr lvl="1"/>
            <a:r>
              <a:rPr lang="en-IE" dirty="0"/>
              <a:t>Spatial data infrastructure (SDI)</a:t>
            </a:r>
          </a:p>
          <a:p>
            <a:r>
              <a:rPr lang="en-IE" dirty="0"/>
              <a:t>Assessment of more options</a:t>
            </a:r>
          </a:p>
          <a:p>
            <a:pPr lvl="1"/>
            <a:r>
              <a:rPr lang="en-IE" dirty="0"/>
              <a:t>Expanding cognitive capacity of decision makers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More complex modelling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dirty="0"/>
              <a:t>Optimisation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Incorporation of more decision makers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dirty="0"/>
              <a:t>Public participation GIS  </a:t>
            </a:r>
          </a:p>
          <a:p>
            <a:pPr marL="0" indent="0">
              <a:buNone/>
            </a:pPr>
            <a:r>
              <a:rPr lang="en-I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03625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Questions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36868" name="Picture 5" descr="aw43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0" y="2166938"/>
            <a:ext cx="1905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523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Spatial decision making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Location is everything! </a:t>
            </a:r>
          </a:p>
          <a:p>
            <a:pPr lvl="1"/>
            <a:r>
              <a:rPr lang="en-IE" dirty="0"/>
              <a:t>What we can do is dependent on where we are! </a:t>
            </a:r>
          </a:p>
          <a:p>
            <a:r>
              <a:rPr lang="en-IE" dirty="0"/>
              <a:t>Decision making requires </a:t>
            </a:r>
          </a:p>
          <a:p>
            <a:pPr lvl="1"/>
            <a:r>
              <a:rPr lang="en-IE" dirty="0"/>
              <a:t>Knowing where we are </a:t>
            </a:r>
          </a:p>
          <a:p>
            <a:pPr lvl="1"/>
            <a:r>
              <a:rPr lang="en-IE" dirty="0"/>
              <a:t>Knowing where we can go to</a:t>
            </a:r>
          </a:p>
          <a:p>
            <a:pPr lvl="1"/>
            <a:r>
              <a:rPr lang="en-IE" dirty="0"/>
              <a:t>Knowing where we want to go to</a:t>
            </a:r>
          </a:p>
          <a:p>
            <a:r>
              <a:rPr lang="en-IE" dirty="0"/>
              <a:t>Many decisions have a spatial element, but are not entirely spatial.  </a:t>
            </a:r>
          </a:p>
        </p:txBody>
      </p:sp>
    </p:spTree>
    <p:extLst>
      <p:ext uri="{BB962C8B-B14F-4D97-AF65-F5344CB8AC3E}">
        <p14:creationId xmlns:p14="http://schemas.microsoft.com/office/powerpoint/2010/main" val="2423574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Irish Railway map 1838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052736"/>
            <a:ext cx="3754760" cy="5073427"/>
          </a:xfrm>
        </p:spPr>
        <p:txBody>
          <a:bodyPr/>
          <a:lstStyle/>
          <a:p>
            <a:r>
              <a:rPr lang="en-IE" dirty="0"/>
              <a:t>‘</a:t>
            </a:r>
            <a:r>
              <a:rPr lang="en-IE" i="1" dirty="0">
                <a:hlinkClick r:id="rId3"/>
              </a:rPr>
              <a:t>Atlas</a:t>
            </a:r>
            <a:r>
              <a:rPr lang="en-IE" i="1" dirty="0"/>
              <a:t> to accompany the second report of the Irish Railway Commissioners</a:t>
            </a:r>
            <a:r>
              <a:rPr lang="en-IE" dirty="0"/>
              <a:t>’, displayed on the same map </a:t>
            </a:r>
          </a:p>
          <a:p>
            <a:pPr lvl="1"/>
            <a:r>
              <a:rPr lang="en-IE" dirty="0"/>
              <a:t>population</a:t>
            </a:r>
          </a:p>
          <a:p>
            <a:pPr lvl="1"/>
            <a:r>
              <a:rPr lang="en-IE" dirty="0"/>
              <a:t>traffic flow</a:t>
            </a:r>
          </a:p>
          <a:p>
            <a:pPr lvl="1"/>
            <a:r>
              <a:rPr lang="en-IE" dirty="0"/>
              <a:t>geology</a:t>
            </a:r>
          </a:p>
          <a:p>
            <a:pPr lvl="1"/>
            <a:r>
              <a:rPr lang="en-IE" dirty="0"/>
              <a:t>topography </a:t>
            </a:r>
          </a:p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9940" name="Picture 4" descr="1838m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32" y="817123"/>
            <a:ext cx="4392488" cy="533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Traffic flow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340769"/>
            <a:ext cx="8457179" cy="4379294"/>
          </a:xfrm>
        </p:spPr>
      </p:pic>
    </p:spTree>
    <p:extLst>
      <p:ext uri="{BB962C8B-B14F-4D97-AF65-F5344CB8AC3E}">
        <p14:creationId xmlns:p14="http://schemas.microsoft.com/office/powerpoint/2010/main" val="306703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Spatial Techniques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Spatial techniques identify trends not obvious from other forms of analysis</a:t>
            </a:r>
          </a:p>
          <a:p>
            <a:pPr lvl="1"/>
            <a:r>
              <a:rPr lang="en-IE"/>
              <a:t>e.g 1854 John Snow </a:t>
            </a:r>
          </a:p>
          <a:p>
            <a:endParaRPr lang="en-IE"/>
          </a:p>
        </p:txBody>
      </p:sp>
      <p:pic>
        <p:nvPicPr>
          <p:cNvPr id="45568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42" y="1968524"/>
            <a:ext cx="5189538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5685" name="Oval 5"/>
          <p:cNvSpPr>
            <a:spLocks noChangeArrowheads="1"/>
          </p:cNvSpPr>
          <p:nvPr/>
        </p:nvSpPr>
        <p:spPr bwMode="auto">
          <a:xfrm>
            <a:off x="4516438" y="3838576"/>
            <a:ext cx="304800" cy="157162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71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Decision making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What is?                             Intelligence (Simon) </a:t>
            </a:r>
          </a:p>
          <a:p>
            <a:pPr lvl="1"/>
            <a:r>
              <a:rPr lang="en-IE" dirty="0"/>
              <a:t>GIS records data</a:t>
            </a:r>
          </a:p>
          <a:p>
            <a:pPr lvl="1"/>
            <a:r>
              <a:rPr lang="en-IE" dirty="0"/>
              <a:t>Geographic context, not decision context.</a:t>
            </a:r>
          </a:p>
          <a:p>
            <a:r>
              <a:rPr lang="en-IE" dirty="0"/>
              <a:t>What do I want? 			 Design (Simon)</a:t>
            </a:r>
          </a:p>
          <a:p>
            <a:pPr lvl="1"/>
            <a:r>
              <a:rPr lang="en-IE" dirty="0"/>
              <a:t>This is the decision maker </a:t>
            </a:r>
          </a:p>
          <a:p>
            <a:pPr lvl="1"/>
            <a:r>
              <a:rPr lang="en-IE" dirty="0"/>
              <a:t>Many different decisions  </a:t>
            </a:r>
          </a:p>
          <a:p>
            <a:r>
              <a:rPr lang="en-IE" dirty="0"/>
              <a:t>How do I choose?			 Choice (Simon)</a:t>
            </a:r>
          </a:p>
          <a:p>
            <a:pPr lvl="1"/>
            <a:r>
              <a:rPr lang="en-IE" dirty="0"/>
              <a:t>relevant information</a:t>
            </a:r>
          </a:p>
          <a:p>
            <a:pPr lvl="1"/>
            <a:r>
              <a:rPr lang="en-IE" dirty="0"/>
              <a:t>alternatives</a:t>
            </a:r>
          </a:p>
          <a:p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9280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Decision Support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Decision making needs support from IT</a:t>
            </a:r>
          </a:p>
          <a:p>
            <a:r>
              <a:rPr lang="en-IE" dirty="0"/>
              <a:t>Decision support requires specific customised applications, incorporating data, models and a user friendly interface. </a:t>
            </a:r>
          </a:p>
          <a:p>
            <a:r>
              <a:rPr lang="en-IE" dirty="0"/>
              <a:t>Spatial DSS incorporates decision models with spatial models and data. </a:t>
            </a:r>
          </a:p>
          <a:p>
            <a:r>
              <a:rPr lang="en-IE" dirty="0"/>
              <a:t>The challenge is to use data that may be used for many purposes for the needs of specific decision makers. 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32834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data – many decisions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3808" y="3573016"/>
            <a:ext cx="3816424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383868" y="4888198"/>
            <a:ext cx="2376264" cy="1080120"/>
            <a:chOff x="3635896" y="4869160"/>
            <a:chExt cx="2376264" cy="1080120"/>
          </a:xfrm>
        </p:grpSpPr>
        <p:sp>
          <p:nvSpPr>
            <p:cNvPr id="4" name="Cloud 3"/>
            <p:cNvSpPr/>
            <p:nvPr/>
          </p:nvSpPr>
          <p:spPr>
            <a:xfrm>
              <a:off x="3635896" y="4869160"/>
              <a:ext cx="2376264" cy="108012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39952" y="5085184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/>
                <a:t>Spatial Data</a:t>
              </a:r>
            </a:p>
            <a:p>
              <a:r>
                <a:rPr lang="en-IE" dirty="0"/>
                <a:t>Infrastructure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8886" y="1703412"/>
            <a:ext cx="2016224" cy="1305436"/>
            <a:chOff x="1115616" y="1700808"/>
            <a:chExt cx="2016224" cy="1305436"/>
          </a:xfrm>
        </p:grpSpPr>
        <p:sp>
          <p:nvSpPr>
            <p:cNvPr id="8" name="TextBox 7"/>
            <p:cNvSpPr txBox="1"/>
            <p:nvPr/>
          </p:nvSpPr>
          <p:spPr>
            <a:xfrm>
              <a:off x="1691680" y="263691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>
                  <a:latin typeface="+mj-lt"/>
                </a:rPr>
                <a:t>SDSS</a:t>
              </a:r>
              <a:endParaRPr lang="en-US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15616" y="1700808"/>
              <a:ext cx="1008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/>
                <a:t>specific</a:t>
              </a:r>
            </a:p>
            <a:p>
              <a:r>
                <a:rPr lang="en-IE" dirty="0"/>
                <a:t>model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23728" y="1700808"/>
              <a:ext cx="1008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/>
                <a:t>specific</a:t>
              </a:r>
            </a:p>
            <a:p>
              <a:r>
                <a:rPr lang="en-IE" dirty="0"/>
                <a:t>model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763688" y="2347139"/>
              <a:ext cx="216024" cy="2897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2240291" y="2329242"/>
              <a:ext cx="247992" cy="307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923928" y="37890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   GIS software 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579632" y="1700808"/>
            <a:ext cx="2016224" cy="1305436"/>
            <a:chOff x="1115616" y="1700808"/>
            <a:chExt cx="2016224" cy="1305436"/>
          </a:xfrm>
        </p:grpSpPr>
        <p:sp>
          <p:nvSpPr>
            <p:cNvPr id="22" name="TextBox 21"/>
            <p:cNvSpPr txBox="1"/>
            <p:nvPr/>
          </p:nvSpPr>
          <p:spPr>
            <a:xfrm>
              <a:off x="1691680" y="263691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>
                  <a:latin typeface="+mj-lt"/>
                </a:rPr>
                <a:t>SDSS</a:t>
              </a:r>
              <a:endParaRPr lang="en-US" dirty="0"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15616" y="1700808"/>
              <a:ext cx="1008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/>
                <a:t>specific</a:t>
              </a:r>
            </a:p>
            <a:p>
              <a:r>
                <a:rPr lang="en-IE" dirty="0"/>
                <a:t>model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23728" y="1700808"/>
              <a:ext cx="1008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/>
                <a:t>specific</a:t>
              </a:r>
            </a:p>
            <a:p>
              <a:r>
                <a:rPr lang="en-IE" dirty="0"/>
                <a:t>model</a:t>
              </a: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763688" y="2347139"/>
              <a:ext cx="216024" cy="2897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2240291" y="2329242"/>
              <a:ext cx="247992" cy="307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126963" y="1553887"/>
            <a:ext cx="2016224" cy="1305436"/>
            <a:chOff x="1115616" y="1700808"/>
            <a:chExt cx="2016224" cy="1305436"/>
          </a:xfrm>
        </p:grpSpPr>
        <p:sp>
          <p:nvSpPr>
            <p:cNvPr id="28" name="TextBox 27"/>
            <p:cNvSpPr txBox="1"/>
            <p:nvPr/>
          </p:nvSpPr>
          <p:spPr>
            <a:xfrm>
              <a:off x="1691680" y="263691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>
                  <a:latin typeface="+mj-lt"/>
                </a:rPr>
                <a:t>SDSS</a:t>
              </a:r>
              <a:endParaRPr lang="en-US" dirty="0"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15616" y="1700808"/>
              <a:ext cx="1008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/>
                <a:t>specific</a:t>
              </a:r>
            </a:p>
            <a:p>
              <a:r>
                <a:rPr lang="en-IE" dirty="0"/>
                <a:t>model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23728" y="1700808"/>
              <a:ext cx="1008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/>
                <a:t>specific</a:t>
              </a:r>
            </a:p>
            <a:p>
              <a:r>
                <a:rPr lang="en-IE" dirty="0"/>
                <a:t>model</a:t>
              </a:r>
              <a:endParaRPr lang="en-US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1763688" y="2347139"/>
              <a:ext cx="216024" cy="2897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2240291" y="2329242"/>
              <a:ext cx="247992" cy="307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>
            <a:off x="2240291" y="3140968"/>
            <a:ext cx="1503617" cy="28803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2" idx="2"/>
          </p:cNvCxnSpPr>
          <p:nvPr/>
        </p:nvCxnSpPr>
        <p:spPr>
          <a:xfrm>
            <a:off x="4587744" y="3006244"/>
            <a:ext cx="0" cy="42785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8" idx="2"/>
          </p:cNvCxnSpPr>
          <p:nvPr/>
        </p:nvCxnSpPr>
        <p:spPr>
          <a:xfrm flipH="1">
            <a:off x="5190860" y="2859323"/>
            <a:ext cx="1944215" cy="54551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951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DSS life cycle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IT applications typically start with cost saving and move to providing better information for decisions.</a:t>
            </a:r>
          </a:p>
          <a:p>
            <a:r>
              <a:rPr lang="en-IE" dirty="0"/>
              <a:t>Spatial applications </a:t>
            </a:r>
          </a:p>
          <a:p>
            <a:pPr marL="0" indent="0">
              <a:buNone/>
            </a:pPr>
            <a:r>
              <a:rPr lang="en-IE" b="1" dirty="0"/>
              <a:t>Activity</a:t>
            </a:r>
            <a:r>
              <a:rPr lang="en-IE" dirty="0"/>
              <a:t> 				</a:t>
            </a:r>
            <a:r>
              <a:rPr lang="en-IE" b="1" dirty="0"/>
              <a:t>Technology</a:t>
            </a:r>
            <a:r>
              <a:rPr lang="en-IE" dirty="0"/>
              <a:t> </a:t>
            </a:r>
          </a:p>
          <a:p>
            <a:pPr marL="0" indent="0">
              <a:buNone/>
            </a:pPr>
            <a:r>
              <a:rPr lang="en-IE" dirty="0"/>
              <a:t>Recording				Remote Sensing</a:t>
            </a:r>
          </a:p>
          <a:p>
            <a:pPr marL="0" indent="0">
              <a:buNone/>
            </a:pPr>
            <a:r>
              <a:rPr lang="en-IE" dirty="0"/>
              <a:t>Reporting/Query			GIS	</a:t>
            </a:r>
          </a:p>
          <a:p>
            <a:pPr marL="0" indent="0">
              <a:buNone/>
            </a:pPr>
            <a:r>
              <a:rPr lang="en-IE" dirty="0"/>
              <a:t>Analysis/Modelling		SDSS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27973"/>
      </p:ext>
    </p:extLst>
  </p:cSld>
  <p:clrMapOvr>
    <a:masterClrMapping/>
  </p:clrMapOvr>
</p:sld>
</file>

<file path=ppt/theme/theme1.xml><?xml version="1.0" encoding="utf-8"?>
<a:theme xmlns:a="http://schemas.openxmlformats.org/drawingml/2006/main" name="MIS10020slides[1]">
  <a:themeElements>
    <a:clrScheme name="MIS10020slides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S10020slides[1]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S10020slides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S10020slides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S10020slides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S10020slides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S10020slides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S10020slides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S10020slides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S10020slides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S10020slides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S10020slides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S10020slides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S10020slides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MIS10020slides[1]</Template>
  <TotalTime>3710</TotalTime>
  <Words>405</Words>
  <Application>Microsoft Office PowerPoint</Application>
  <PresentationFormat>On-screen Show (4:3)</PresentationFormat>
  <Paragraphs>147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New York</vt:lpstr>
      <vt:lpstr>Times New Roman</vt:lpstr>
      <vt:lpstr>Verdana</vt:lpstr>
      <vt:lpstr>MIS10020slides[1]</vt:lpstr>
      <vt:lpstr>Spatial decision making </vt:lpstr>
      <vt:lpstr>Spatial decision making </vt:lpstr>
      <vt:lpstr>Irish Railway map 1838 </vt:lpstr>
      <vt:lpstr>Traffic flow </vt:lpstr>
      <vt:lpstr>Spatial Techniques</vt:lpstr>
      <vt:lpstr>Decision making </vt:lpstr>
      <vt:lpstr>Decision Support Systems</vt:lpstr>
      <vt:lpstr>Same data – many decisions </vt:lpstr>
      <vt:lpstr>DSS life cycle </vt:lpstr>
      <vt:lpstr>Evolution of SDSS</vt:lpstr>
      <vt:lpstr>SDSS areas of application</vt:lpstr>
      <vt:lpstr>Evolution of SDSS</vt:lpstr>
      <vt:lpstr>SDSS publications in Scopus </vt:lpstr>
      <vt:lpstr>SDSS contribution to decisions</vt:lpstr>
      <vt:lpstr>Questions</vt:lpstr>
    </vt:vector>
  </TitlesOfParts>
  <Company>Quinn School of Business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</dc:title>
  <dc:subject>MIS10020</dc:subject>
  <dc:creator>pkeenan</dc:creator>
  <cp:lastModifiedBy>Popular</cp:lastModifiedBy>
  <cp:revision>201</cp:revision>
  <cp:lastPrinted>2016-12-02T15:54:01Z</cp:lastPrinted>
  <dcterms:created xsi:type="dcterms:W3CDTF">2006-09-05T10:10:16Z</dcterms:created>
  <dcterms:modified xsi:type="dcterms:W3CDTF">2016-12-04T06:13:00Z</dcterms:modified>
</cp:coreProperties>
</file>